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76" r:id="rId1"/>
  </p:sldMasterIdLst>
  <p:notesMasterIdLst>
    <p:notesMasterId r:id="rId35"/>
  </p:notesMasterIdLst>
  <p:sldIdLst>
    <p:sldId id="398" r:id="rId2"/>
    <p:sldId id="278" r:id="rId3"/>
    <p:sldId id="2147480115" r:id="rId4"/>
    <p:sldId id="2147483646" r:id="rId5"/>
    <p:sldId id="280" r:id="rId6"/>
    <p:sldId id="2147483638" r:id="rId7"/>
    <p:sldId id="2147483644" r:id="rId8"/>
    <p:sldId id="268" r:id="rId9"/>
    <p:sldId id="2147469834" r:id="rId10"/>
    <p:sldId id="2147483641" r:id="rId11"/>
    <p:sldId id="273" r:id="rId12"/>
    <p:sldId id="261" r:id="rId13"/>
    <p:sldId id="270" r:id="rId14"/>
    <p:sldId id="283" r:id="rId15"/>
    <p:sldId id="2147483647" r:id="rId16"/>
    <p:sldId id="257" r:id="rId17"/>
    <p:sldId id="256" r:id="rId18"/>
    <p:sldId id="265" r:id="rId19"/>
    <p:sldId id="260" r:id="rId20"/>
    <p:sldId id="269" r:id="rId21"/>
    <p:sldId id="274" r:id="rId22"/>
    <p:sldId id="262" r:id="rId23"/>
    <p:sldId id="286" r:id="rId24"/>
    <p:sldId id="263" r:id="rId25"/>
    <p:sldId id="413" r:id="rId26"/>
    <p:sldId id="279" r:id="rId27"/>
    <p:sldId id="258" r:id="rId28"/>
    <p:sldId id="281" r:id="rId29"/>
    <p:sldId id="271" r:id="rId30"/>
    <p:sldId id="277" r:id="rId31"/>
    <p:sldId id="264" r:id="rId32"/>
    <p:sldId id="266" r:id="rId33"/>
    <p:sldId id="267" r:id="rId34"/>
  </p:sldIdLst>
  <p:sldSz cx="24387175" cy="13716000"/>
  <p:notesSz cx="13716000" cy="24387175"/>
  <p:embeddedFontLst>
    <p:embeddedFont>
      <p:font typeface="Lucida Console" panose="020B0609040504020204" pitchFamily="49" charset="0"/>
      <p:regular r:id="rId36"/>
    </p:embeddedFont>
    <p:embeddedFont>
      <p:font typeface="Open Sans" panose="020B0606030504020204" pitchFamily="34" charset="0"/>
      <p:regular r:id="rId37"/>
      <p:bold r:id="rId38"/>
    </p:embeddedFont>
    <p:embeddedFont>
      <p:font typeface="Open Sans SemiBold" panose="020B0706030804020204" pitchFamily="34" charset="0"/>
      <p:bold r:id="rId39"/>
    </p:embeddedFont>
    <p:embeddedFont>
      <p:font typeface="Poppins" panose="00000500000000000000" pitchFamily="2" charset="0"/>
      <p:regular r:id="rId40"/>
      <p:bold r:id="rId41"/>
    </p:embeddedFont>
    <p:embeddedFont>
      <p:font typeface="Segoe Sans Display" pitchFamily="2" charset="0"/>
      <p:regular r:id="rId42"/>
    </p:embeddedFont>
    <p:embeddedFont>
      <p:font typeface="Segoe Sans Display Semibold" pitchFamily="2" charset="0"/>
      <p:bold r:id="rId43"/>
    </p:embeddedFont>
    <p:embeddedFont>
      <p:font typeface="Segoe Sans Text" pitchFamily="2" charset="0"/>
      <p:regular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  <p:embeddedFont>
      <p:font typeface="Segoe UI Semibold" panose="020B0702040204020203" pitchFamily="34" charset="0"/>
      <p:bold r:id="rId49"/>
      <p:boldItalic r:id="rId50"/>
    </p:embeddedFont>
    <p:embeddedFont>
      <p:font typeface="Segoe UI Variable Display" pitchFamily="2" charset="0"/>
      <p:regular r:id="rId51"/>
      <p:bold r:id="rId52"/>
    </p:embeddedFont>
    <p:embeddedFont>
      <p:font typeface="Segoe UI Variable Display Semib" pitchFamily="2" charset="0"/>
      <p:bold r:id="rId53"/>
    </p:embeddedFont>
    <p:embeddedFont>
      <p:font typeface="Segoe UI Variable Display Semibold" pitchFamily="2" charset="0"/>
      <p:bold r:id="rId54"/>
    </p:embeddedFont>
    <p:embeddedFont>
      <p:font typeface="Segoe UI Variable Display Semil" pitchFamily="2" charset="0"/>
      <p:regular r:id="rId55"/>
    </p:embeddedFont>
    <p:embeddedFont>
      <p:font typeface="Segoe UI Variable Text Semibold" pitchFamily="2" charset="0"/>
      <p:bold r:id="rId5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- 15 min" id="{AF4AF534-2BDC-F341-B7D3-F0607F29D772}">
          <p14:sldIdLst>
            <p14:sldId id="398"/>
            <p14:sldId id="278"/>
            <p14:sldId id="2147480115"/>
            <p14:sldId id="2147483646"/>
            <p14:sldId id="280"/>
            <p14:sldId id="2147483638"/>
            <p14:sldId id="2147483644"/>
            <p14:sldId id="268"/>
            <p14:sldId id="2147469834"/>
            <p14:sldId id="2147483641"/>
            <p14:sldId id="273"/>
            <p14:sldId id="261"/>
            <p14:sldId id="270"/>
            <p14:sldId id="283"/>
            <p14:sldId id="2147483647"/>
            <p14:sldId id="257"/>
            <p14:sldId id="256"/>
          </p14:sldIdLst>
        </p14:section>
        <p14:section name="Get modern - 5 min, 25 min mark" id="{C7E062FD-DD75-43D0-A49D-0678F927FB15}">
          <p14:sldIdLst>
            <p14:sldId id="265"/>
            <p14:sldId id="260"/>
            <p14:sldId id="269"/>
            <p14:sldId id="274"/>
            <p14:sldId id="262"/>
          </p14:sldIdLst>
        </p14:section>
        <p14:section name="Inteligence - 10 minutes, 40 min mark" id="{22495D0F-0288-4A82-B5F4-9E88506F73DB}">
          <p14:sldIdLst>
            <p14:sldId id="286"/>
            <p14:sldId id="263"/>
            <p14:sldId id="413"/>
            <p14:sldId id="279"/>
            <p14:sldId id="258"/>
            <p14:sldId id="281"/>
            <p14:sldId id="271"/>
            <p14:sldId id="277"/>
            <p14:sldId id="264"/>
          </p14:sldIdLst>
        </p14:section>
        <p14:section name="Closing" id="{079AF082-064A-44A6-A5C9-D77EB53F8DF9}">
          <p14:sldIdLst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E32"/>
    <a:srgbClr val="510003"/>
    <a:srgbClr val="363547"/>
    <a:srgbClr val="FF89E7"/>
    <a:srgbClr val="7931EB"/>
    <a:srgbClr val="752FE9"/>
    <a:srgbClr val="2F2C46"/>
    <a:srgbClr val="AAB3FA"/>
    <a:srgbClr val="3D8AFF"/>
    <a:srgbClr val="C1BCF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934089-1B12-44F7-B36C-47775EE74919}" v="4" dt="2025-12-02T18:03:59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92" y="294"/>
      </p:cViewPr>
      <p:guideLst>
        <p:guide orient="horz" pos="4320"/>
        <p:guide pos="76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80" b="1" i="0" u="none" strike="noStrike" kern="1200" cap="none" spc="2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r>
              <a:rPr lang="en-US"/>
              <a:t>Max Working Set (MB)</a:t>
            </a:r>
          </a:p>
        </c:rich>
      </c:tx>
      <c:layout>
        <c:manualLayout>
          <c:xMode val="edge"/>
          <c:yMode val="edge"/>
          <c:x val="0.3137909607889922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1" i="0" u="none" strike="noStrike" kern="1200" cap="none" spc="20" baseline="0">
              <a:solidFill>
                <a:schemeClr val="bg1"/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3888888888888888E-2"/>
          <c:y val="0.12383063440372297"/>
          <c:w val="0.97222222222222221"/>
          <c:h val="0.857800594033186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Max Working Set (MB)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9525" cap="flat" cmpd="sng" algn="ctr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15-4AC4-8BEB-6F9AF96803F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.NET 8</c:v>
                </c:pt>
                <c:pt idx="1">
                  <c:v>.NET 10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1643</c:v>
                </c:pt>
                <c:pt idx="1">
                  <c:v>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E5-FC46-98BE-1AF88AAC81C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719669423"/>
        <c:axId val="719671135"/>
        <c:extLst/>
      </c:barChart>
      <c:catAx>
        <c:axId val="71966942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19671135"/>
        <c:crosses val="autoZero"/>
        <c:auto val="1"/>
        <c:lblAlgn val="ctr"/>
        <c:lblOffset val="100"/>
        <c:noMultiLvlLbl val="0"/>
      </c:catAx>
      <c:valAx>
        <c:axId val="719671135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19669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400" b="1" i="0">
          <a:solidFill>
            <a:schemeClr val="bg1"/>
          </a:solidFill>
          <a:latin typeface="Aptos" panose="020B00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80" b="1" i="0" u="none" strike="noStrike" kern="1200" cap="none" spc="20" baseline="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r>
              <a:rPr lang="en-US"/>
              <a:t>Requests/Sec</a:t>
            </a:r>
          </a:p>
        </c:rich>
      </c:tx>
      <c:layout>
        <c:manualLayout>
          <c:xMode val="edge"/>
          <c:yMode val="edge"/>
          <c:x val="0.38049550624353773"/>
          <c:y val="1.139205703812564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1" i="0" u="none" strike="noStrike" kern="1200" cap="none" spc="20" baseline="0">
              <a:solidFill>
                <a:schemeClr val="bg1"/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Requests/sec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9525" cap="flat" cmpd="sng" algn="ctr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08E1-4ED7-921E-533432C465C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bg1"/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.NET 8</c:v>
                </c:pt>
                <c:pt idx="1">
                  <c:v>.NET 10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1500298</c:v>
                </c:pt>
                <c:pt idx="1">
                  <c:v>1722294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E1-4ED7-921E-533432C465C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4"/>
        <c:axId val="719669423"/>
        <c:axId val="719671135"/>
        <c:extLst/>
      </c:barChart>
      <c:catAx>
        <c:axId val="71966942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19671135"/>
        <c:crosses val="autoZero"/>
        <c:auto val="1"/>
        <c:lblAlgn val="ctr"/>
        <c:lblOffset val="100"/>
        <c:noMultiLvlLbl val="0"/>
      </c:catAx>
      <c:valAx>
        <c:axId val="719671135"/>
        <c:scaling>
          <c:orientation val="minMax"/>
          <c:min val="0"/>
        </c:scaling>
        <c:delete val="1"/>
        <c:axPos val="l"/>
        <c:numFmt formatCode="#,##0" sourceLinked="1"/>
        <c:majorTickMark val="out"/>
        <c:minorTickMark val="none"/>
        <c:tickLblPos val="nextTo"/>
        <c:crossAx val="719669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400" b="1" i="0">
          <a:solidFill>
            <a:schemeClr val="bg1"/>
          </a:solidFill>
          <a:latin typeface="Aptos" panose="020B00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64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365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14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68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20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99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54BB9-01FA-0DB4-2462-6976F1E67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CBDB9-4ED6-CFFB-1D23-4A89FAF63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052C6-0823-0B0B-8C4F-23B825123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36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68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89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32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B7479-2DFB-AE83-F5CB-5FE3B2A65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90EF81-BC61-0086-F7B0-D02F54F2DA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34715-A849-2EC9-F97D-B9EEFBDDE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5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02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78C99-5642-0895-1F71-C2255A97B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4A4833-60D4-B297-1420-E152BADC3C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3D3FE4-8951-30A8-07A4-425048090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7039-633E-F0AF-2F22-CFF2D9BC7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1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57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10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17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E9BC8-36CF-4DE8-020D-3061E2CC6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469953-5CB0-98E7-E90B-8FF4FD755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F6176A-261D-6F9E-CBD3-B8D91474C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7EC6B-A323-72E3-AE4B-B1A195FB9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02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73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12/2/2025 1:02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878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366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166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DFFEA-5E88-C887-5CC7-D8FA7BDF3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AE6329-4510-BB71-5F99-0EAE270A5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2EF9A9-2992-FCCE-A51E-1C90BF4CB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9C3CC-7156-D07D-8286-8D3FA4BD05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C31A8-61D8-804C-AF82-1518A6CAEE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22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B7E3B-1A34-C2F0-D0C7-8344E9CA4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0D732-CB09-25A5-C228-72F8FBD15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C61AA-99F6-E039-DA35-8895750A8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4B2AF50-33D6-ED82-B834-8D65D5A7565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FBF7C-6E19-E560-77D8-8C72BB04BB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64FA81-B2A1-BF69-769E-58025925059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12/2/2025 1:02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07F74-7F40-1D8E-CF9A-BB1E979C82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3180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704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053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696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73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D728-FC97-9221-2EFA-78CABC777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2326EA-380F-44B9-7D08-F702A840C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F0942A-B83B-8277-889C-4C22330FD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91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09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7D894-4240-7E80-407E-9C192473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74EE2-1B4C-AC01-37F1-DEB885936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11EF0E-1365-109D-FABF-8674AD47A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9FF5E-19E6-C32D-58B2-B1C9519A5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297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47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99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1C8E2-DA1C-E81B-2D0E-1C8939906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B15DC4-BCC8-6516-18CC-ABC3CD909E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154B5-7B0E-6881-0DFA-48352F436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59A78C0-BD8E-0725-40C3-B356BE4A713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491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737DD-C826-28D2-8B4D-A2A8DA1E8E1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93230" marR="0" lvl="0" indent="0" algn="l" defTabSz="94885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B63A132-C298-D82D-B671-45CA5FC7546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491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491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12/2/2025 1:02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209F6-DD84-F533-9F6F-0F61AF77E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91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491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407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09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B189BF-1CC6-7389-95BF-5F38F0F0828B}"/>
              </a:ext>
            </a:extLst>
          </p:cNvPr>
          <p:cNvSpPr/>
          <p:nvPr userDrawn="1"/>
        </p:nvSpPr>
        <p:spPr>
          <a:xfrm>
            <a:off x="114056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7DDB54-DB54-E3D1-6112-A27B01550823}"/>
              </a:ext>
            </a:extLst>
          </p:cNvPr>
          <p:cNvSpPr/>
          <p:nvPr userDrawn="1"/>
        </p:nvSpPr>
        <p:spPr>
          <a:xfrm>
            <a:off x="8598641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5E7C83-8106-E9C1-0192-732198046405}"/>
              </a:ext>
            </a:extLst>
          </p:cNvPr>
          <p:cNvSpPr/>
          <p:nvPr userDrawn="1"/>
        </p:nvSpPr>
        <p:spPr>
          <a:xfrm>
            <a:off x="1605671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1600400" y="6350000"/>
            <a:ext cx="6287286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16512064" y="6350000"/>
            <a:ext cx="6287286" cy="2438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126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2126" y="7322915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212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25607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25607" y="7322915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25607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8645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50065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2858532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0FF2144F-2DE7-9301-5221-382FC7FCDB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0809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B491D105-7489-F35F-A411-9DCCB714EDE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8070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169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91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96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991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780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785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780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8574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9579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8574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0363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1368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20363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31570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41623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931571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659508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669561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659509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</p:spTree>
    <p:extLst>
      <p:ext uri="{BB962C8B-B14F-4D97-AF65-F5344CB8AC3E}">
        <p14:creationId xmlns:p14="http://schemas.microsoft.com/office/powerpoint/2010/main" val="1744145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37FAA54B-2E67-1405-41E1-8BC64A2278D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9359160" y="1104900"/>
            <a:ext cx="13887450" cy="115062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97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 userDrawn="1"/>
        </p:nvSpPr>
        <p:spPr>
          <a:xfrm>
            <a:off x="1143143" y="1143000"/>
            <a:ext cx="5334667" cy="1117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658" y="5018767"/>
            <a:ext cx="7010400" cy="18900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sz="6000" b="1" i="0" u="none" strike="noStrike" kern="1200" baseline="0">
                <a:solidFill>
                  <a:srgbClr val="FEFFFE"/>
                </a:solidFill>
                <a:latin typeface="Segoe UI Variable Display" pitchFamily="2" charset="0"/>
              </a:rPr>
              <a:t>Demo title with just two or three lines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3658" y="6968729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3274791"/>
            <a:ext cx="7010400" cy="3955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969696"/>
                </a:solidFill>
                <a:latin typeface="Segoe UI Variable Text Semibold" pitchFamily="2" charset="0"/>
              </a:rPr>
              <a:t>Public Preview / Q2 2025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044043-3763-4FD2-DBC5-3CE97B6763F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20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701" y="4219279"/>
            <a:ext cx="7010400" cy="18900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0" i="0" kern="0" spc="-12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3845" y="6472055"/>
            <a:ext cx="7010400" cy="40381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i="0" kern="0" spc="-56">
                <a:solidFill>
                  <a:schemeClr val="bg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Single entry point for code assessments, dependency updates, and remediation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Generates and executes update plans automatically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Gives you full visibility, control and clear summary of change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D7D85207-8BBB-CCE1-CB12-F932B4FFD4B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56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iz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7" y="5515934"/>
            <a:ext cx="7037307" cy="15681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3610" y="475142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59D7466-0AEC-D4BB-517D-FD4ECFC287CE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158081" y="7734300"/>
            <a:ext cx="22071012" cy="491490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55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7640" y="7986983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47640" y="8529594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360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D8E83FC-57E6-CD17-53A7-855EBA7C0C7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499722" y="4335461"/>
            <a:ext cx="3387728" cy="3387728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46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 userDrawn="1"/>
        </p:nvCxnSpPr>
        <p:spPr>
          <a:xfrm>
            <a:off x="1136790" y="6232357"/>
            <a:ext cx="2135136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 userDrawn="1"/>
        </p:nvSpPr>
        <p:spPr>
          <a:xfrm>
            <a:off x="1136790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 userDrawn="1"/>
        </p:nvSpPr>
        <p:spPr>
          <a:xfrm>
            <a:off x="4722983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 userDrawn="1"/>
        </p:nvSpPr>
        <p:spPr>
          <a:xfrm>
            <a:off x="8309176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 userDrawn="1"/>
        </p:nvSpPr>
        <p:spPr>
          <a:xfrm>
            <a:off x="11895369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 userDrawn="1"/>
        </p:nvSpPr>
        <p:spPr>
          <a:xfrm>
            <a:off x="15481562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 userDrawn="1"/>
        </p:nvSpPr>
        <p:spPr>
          <a:xfrm>
            <a:off x="19067756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Roadmap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8213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8215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5474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15476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2736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2738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89997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89999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77259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77261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964520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964522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0245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7313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4381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81449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349098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6166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35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 userDrawn="1"/>
        </p:nvSpPr>
        <p:spPr>
          <a:xfrm>
            <a:off x="10105383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 userDrawn="1"/>
        </p:nvSpPr>
        <p:spPr>
          <a:xfrm>
            <a:off x="1147121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rgbClr val="3635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 userDrawn="1"/>
        </p:nvSpPr>
        <p:spPr>
          <a:xfrm>
            <a:off x="19063646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 userDrawn="1"/>
        </p:nvSpPr>
        <p:spPr>
          <a:xfrm>
            <a:off x="123419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 userDrawn="1"/>
        </p:nvSpPr>
        <p:spPr>
          <a:xfrm>
            <a:off x="11405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 userDrawn="1"/>
        </p:nvSpPr>
        <p:spPr>
          <a:xfrm>
            <a:off x="5633396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 userDrawn="1"/>
        </p:nvSpPr>
        <p:spPr>
          <a:xfrm>
            <a:off x="5633396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 userDrawn="1"/>
        </p:nvSpPr>
        <p:spPr>
          <a:xfrm>
            <a:off x="14591658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 userDrawn="1"/>
        </p:nvSpPr>
        <p:spPr>
          <a:xfrm>
            <a:off x="14591658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8863" y="3423965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863" y="4077107"/>
            <a:ext cx="3455024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6971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6971" y="4077107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6971" y="6418374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6971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consectetur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18246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1824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09859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09859" y="4077106"/>
            <a:ext cx="3518818" cy="916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381376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38137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09859" y="6418374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909859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8863" y="9503218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08863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12776" y="9503218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12776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16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33180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96298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3180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96298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33180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94733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0062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0062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0062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3180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33180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3180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994733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94733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94733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93066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0657B2"/>
            </a:gs>
            <a:gs pos="100000">
              <a:srgbClr val="1E07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7175" cy="264829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058" y="10414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1" i="0" kern="0" spc="-750" dirty="0" smtClean="0">
                <a:solidFill>
                  <a:schemeClr val="bg1"/>
                </a:solidFill>
                <a:latin typeface="+mj-lt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058" y="29210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0" i="0" kern="0" spc="-75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317" y="1041400"/>
            <a:ext cx="1828800" cy="1828800"/>
          </a:xfrm>
          <a:prstGeom prst="rect">
            <a:avLst/>
          </a:prstGeom>
        </p:spPr>
      </p:pic>
      <p:pic>
        <p:nvPicPr>
          <p:cNvPr id="3" name="Picture 2" descr="A purple object with light beams">
            <a:extLst>
              <a:ext uri="{FF2B5EF4-FFF2-40B4-BE49-F238E27FC236}">
                <a16:creationId xmlns:a16="http://schemas.microsoft.com/office/drawing/2014/main" id="{B95DBEA6-A735-B2EF-582C-219438B2AB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730" y="3835400"/>
            <a:ext cx="24387175" cy="95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528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 userDrawn="1"/>
        </p:nvSpPr>
        <p:spPr>
          <a:xfrm>
            <a:off x="1143143" y="17526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3365" y="1100667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Product name</a:t>
            </a:r>
            <a:endParaRPr lang="en-US" sz="2800">
              <a:solidFill>
                <a:schemeClr val="bg2"/>
              </a:solidFill>
            </a:endParaRP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3364" y="1709000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Demo title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8D856E73-025A-E2CE-7E57-D65BA8ABBA6E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prstGeom prst="roundRect">
            <a:avLst>
              <a:gd name="adj" fmla="val 3473"/>
            </a:avLst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89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3247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3247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7322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322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108930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08930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267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584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584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584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941623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941623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41623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664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0787" y="2451100"/>
            <a:ext cx="10972800" cy="40172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Azure AI Foundry provides a complete infrastructure for developing AI applications and agents.</a:t>
            </a:r>
          </a:p>
          <a:p>
            <a:pPr marL="0" indent="0" algn="l">
              <a:lnSpc>
                <a:spcPts val="6800"/>
              </a:lnSpc>
              <a:buNone/>
            </a:pPr>
            <a:endParaRPr lang="en-US" sz="6000" kern="0" spc="-120">
              <a:solidFill>
                <a:schemeClr val="bg1"/>
              </a:solidFill>
              <a:latin typeface="Segoe UI Variable Display Semibold" pitchFamily="34" charset="0"/>
              <a:ea typeface="Segoe UI Variable Display Semibold" pitchFamily="34" charset="-122"/>
              <a:cs typeface="Segoe UI Variable Display Semi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79859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pla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23E9C-20E1-B4DE-5B0A-AF0EE813E3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0883" y="4306094"/>
            <a:ext cx="11674475" cy="51038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sz="10000" b="0" i="0" kern="0" spc="-12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pc="-120"/>
              <a:t>A large statement looks great with 10 words or less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16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 userDrawn="1"/>
        </p:nvSpPr>
        <p:spPr>
          <a:xfrm>
            <a:off x="1143143" y="1752600"/>
            <a:ext cx="10923365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0014" y="1705190"/>
            <a:ext cx="9721868" cy="2638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014" y="1023296"/>
            <a:ext cx="9721868" cy="635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800" b="0" i="0" kern="0" spc="-56" dirty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Caption</a:t>
            </a:r>
            <a:endParaRPr lang="en-US" sz="28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9879" y="4620708"/>
            <a:ext cx="8877892" cy="36576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48">
                <a:latin typeface="Segoe UI Variable Display Semibold" pitchFamily="34" charset="0"/>
              </a:rPr>
              <a:t>Azure AI Foundry dolor sit </a:t>
            </a:r>
            <a:r>
              <a:rPr lang="en-US" kern="0" spc="-48" err="1">
                <a:latin typeface="Segoe UI Variable Display Semibold" pitchFamily="34" charset="0"/>
              </a:rPr>
              <a:t>amet</a:t>
            </a:r>
            <a:r>
              <a:rPr lang="en-US" kern="0" spc="-48">
                <a:latin typeface="Segoe UI Variable Display Semibold" pitchFamily="34" charset="0"/>
              </a:rPr>
              <a:t>, </a:t>
            </a:r>
            <a:r>
              <a:rPr lang="en-US" kern="0" spc="-48" err="1">
                <a:latin typeface="Segoe UI Variable Display Semibold" pitchFamily="34" charset="0"/>
              </a:rPr>
              <a:t>consectetur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adipiscing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elit</a:t>
            </a:r>
            <a:r>
              <a:rPr lang="en-US" kern="0" spc="-48">
                <a:latin typeface="Segoe UI Variable Display Semibold" pitchFamily="34" charset="0"/>
              </a:rPr>
              <a:t>, sed do </a:t>
            </a:r>
            <a:r>
              <a:rPr lang="en-US" kern="0" spc="-48" err="1">
                <a:latin typeface="Segoe UI Variable Display Semibold" pitchFamily="34" charset="0"/>
              </a:rPr>
              <a:t>eiusmod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tempor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incididunt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labore et dolore magna </a:t>
            </a:r>
            <a:r>
              <a:rPr lang="en-US" kern="0" spc="-48" err="1">
                <a:latin typeface="Segoe UI Variable Display Semibold" pitchFamily="34" charset="0"/>
              </a:rPr>
              <a:t>aliqua</a:t>
            </a:r>
            <a:r>
              <a:rPr lang="en-US" kern="0" spc="-48">
                <a:latin typeface="Segoe UI Variable Display Semibold" pitchFamily="34" charset="0"/>
              </a:rPr>
              <a:t>. Ut </a:t>
            </a:r>
            <a:r>
              <a:rPr lang="en-US" kern="0" spc="-48" err="1">
                <a:latin typeface="Segoe UI Variable Display Semibold" pitchFamily="34" charset="0"/>
              </a:rPr>
              <a:t>enim</a:t>
            </a:r>
            <a:r>
              <a:rPr lang="en-US" kern="0" spc="-48">
                <a:latin typeface="Segoe UI Variable Display Semibold" pitchFamily="34" charset="0"/>
              </a:rPr>
              <a:t> ad minim </a:t>
            </a:r>
            <a:r>
              <a:rPr lang="en-US" kern="0" spc="-48" err="1">
                <a:latin typeface="Segoe UI Variable Display Semibold" pitchFamily="34" charset="0"/>
              </a:rPr>
              <a:t>veniam</a:t>
            </a:r>
            <a:r>
              <a:rPr lang="en-US" kern="0" spc="-48">
                <a:latin typeface="Segoe UI Variable Display Semibold" pitchFamily="34" charset="0"/>
              </a:rPr>
              <a:t>, </a:t>
            </a:r>
            <a:r>
              <a:rPr lang="en-US" kern="0" spc="-48" err="1">
                <a:latin typeface="Segoe UI Variable Display Semibold" pitchFamily="34" charset="0"/>
              </a:rPr>
              <a:t>quis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nostrud</a:t>
            </a:r>
            <a:r>
              <a:rPr lang="en-US" kern="0" spc="-48">
                <a:latin typeface="Segoe UI Variable Display Semibold" pitchFamily="34" charset="0"/>
              </a:rPr>
              <a:t> exercitation </a:t>
            </a:r>
            <a:r>
              <a:rPr lang="en-US" kern="0" spc="-48" err="1">
                <a:latin typeface="Segoe UI Variable Display Semibold" pitchFamily="34" charset="0"/>
              </a:rPr>
              <a:t>ullamco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laboris</a:t>
            </a:r>
            <a:r>
              <a:rPr lang="en-US" kern="0" spc="-48">
                <a:latin typeface="Segoe UI Variable Display Semibold" pitchFamily="34" charset="0"/>
              </a:rPr>
              <a:t> nisi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aliquip</a:t>
            </a:r>
            <a:r>
              <a:rPr lang="en-US" kern="0" spc="-48">
                <a:latin typeface="Segoe UI Variable Display Semibold" pitchFamily="34" charset="0"/>
              </a:rPr>
              <a:t> ex </a:t>
            </a:r>
            <a:r>
              <a:rPr lang="en-US" kern="0" spc="-48" err="1">
                <a:latin typeface="Segoe UI Variable Display Semibold" pitchFamily="34" charset="0"/>
              </a:rPr>
              <a:t>ea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commodo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consequat</a:t>
            </a:r>
            <a:r>
              <a:rPr lang="en-US" kern="0" spc="-48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C5D96AC6-FF2D-F8C1-0CBC-D11DD057F03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320588" y="1143000"/>
            <a:ext cx="11006137" cy="11430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093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7377" y="6096225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10000">
              <a:solidFill>
                <a:schemeClr val="bg1"/>
              </a:solidFill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9105" y="6096226"/>
            <a:ext cx="1553370" cy="12893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0000" kern="0" spc="-40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01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84EBE4-D76E-246F-EA29-FA79222DA5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1500" y="8761413"/>
            <a:ext cx="4383087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604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9108" y="6078642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10000">
              <a:solidFill>
                <a:schemeClr val="bg1"/>
              </a:solidFill>
            </a:endParaRPr>
          </a:p>
        </p:txBody>
      </p:sp>
      <p:pic>
        <p:nvPicPr>
          <p:cNvPr id="15" name="Picture 14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93B04985-6D98-3A22-ECB5-A16BB5BB94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75" y="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53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12185460" y="0"/>
            <a:ext cx="12201713" cy="13716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18654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18654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552" y="4010640"/>
            <a:ext cx="8317807" cy="2462212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8553" y="6967150"/>
            <a:ext cx="8325934" cy="1107996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tx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23976" indent="0">
              <a:buNone/>
              <a:defRPr/>
            </a:lvl4pPr>
            <a:lvl5pPr marL="1711326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12193588" y="0"/>
            <a:ext cx="0" cy="13716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462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sentenc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3633" y="844057"/>
            <a:ext cx="22039909" cy="123110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9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09388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A5295C79-5CDC-F80C-3086-8B2B71595DA2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190624" y="2257425"/>
            <a:ext cx="22005925" cy="10364692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961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48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560">
          <p15:clr>
            <a:srgbClr val="FBAE40"/>
          </p15:clr>
        </p15:guide>
        <p15:guide id="2" pos="98205">
          <p15:clr>
            <a:srgbClr val="5ACBF0"/>
          </p15:clr>
        </p15:guide>
        <p15:guide id="3" orient="horz" pos="3056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548355908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6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AE8FFB8-AD83-E95E-37C6-3D334A0B290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2208210"/>
            <a:ext cx="3251623" cy="1828800"/>
            <a:chOff x="0" y="0"/>
            <a:chExt cx="2057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417764-E64C-0FD3-4B50-B3AC779683DB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0" y="0"/>
              <a:ext cx="20574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444056" fontAlgn="base">
                <a:spcBef>
                  <a:spcPct val="0"/>
                </a:spcBef>
                <a:spcAft>
                  <a:spcPct val="0"/>
                </a:spcAft>
              </a:pPr>
              <a:endParaRPr lang="en-US" sz="952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557B51-36CF-AE06-6DE8-82ACAB946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0574000" cy="68580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F5EA9A8B-89D0-947D-C76B-555C20C9BC95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0" y="0"/>
              <a:ext cx="20574000" cy="6858000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444056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52" b="0" i="0" u="none" strike="noStrike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34964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643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16A860AA-AC62-C8E0-D0B9-8A40E86C58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41978" y="5626101"/>
            <a:ext cx="9866506" cy="93980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C1057896-C494-2D97-1952-09FD22AEF5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1978" y="7150100"/>
            <a:ext cx="9866506" cy="93980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D1CB46BE-FA25-5D07-CB72-8FC9D9D8AC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1978" y="8674099"/>
            <a:ext cx="9866506" cy="93980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CCBB7AD5-BF6E-D9B8-202C-0CCDA950ED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0565" y="2031167"/>
            <a:ext cx="7010400" cy="9643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C06D27A0-3D2A-52CE-9A8D-B8DC8E2553B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978691" y="5626101"/>
            <a:ext cx="9866506" cy="93980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5F6429F5-0C9B-1893-F804-C51087DDBE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978691" y="7150100"/>
            <a:ext cx="9866506" cy="93980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FC47478B-8180-E156-D4EE-A822CEECDE2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978691" y="8674099"/>
            <a:ext cx="9866506" cy="93980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82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F198806-1088-6D56-AC41-145DD0987F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0565" y="3943536"/>
            <a:ext cx="9866506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A072248E-F70D-D176-5EBE-12829AC0EC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0565" y="5057783"/>
            <a:ext cx="9866506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15D511EF-843A-E5B3-ECD6-ADC3EFA3B6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0565" y="6172030"/>
            <a:ext cx="9866506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3636336E-EA45-7AA7-C76E-E2B9234A69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0565" y="7286277"/>
            <a:ext cx="9866506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E5B1AFBB-ED36-937B-E576-FD4680598A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0565" y="8400524"/>
            <a:ext cx="9866506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E5302DFD-BB61-F96A-4765-DD7AE7599D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40565" y="9514771"/>
            <a:ext cx="9866506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B38EB421-A52C-B388-1EC7-D9827965C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0565" y="10629018"/>
            <a:ext cx="9866506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84324568-9AC0-BA7B-50B0-1CBACEF0DD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0565" y="11743267"/>
            <a:ext cx="9866506" cy="939800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+mn-lt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Feature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ACC4868-56CC-D4E1-870A-BFA0C6DB2F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643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5A4D6CB2-7B58-4EA9-503A-5876DBDF77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40565" y="2031167"/>
            <a:ext cx="7010400" cy="9643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0112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99059" y="106293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82971" y="106679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9059" y="1965759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2971" y="1969624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99059" y="2875692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2971" y="2879557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9059" y="3785625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82971" y="3789490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9059" y="4695558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82971" y="4699423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9059" y="5605491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2971" y="5609356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9059" y="651542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82971" y="651928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9059" y="7425357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82971" y="7429222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51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5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43" y="1758950"/>
            <a:ext cx="469810" cy="4286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385" y="2137336"/>
            <a:ext cx="17936337" cy="702676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10800"/>
              </a:lnSpc>
              <a:buNone/>
              <a:defRPr lang="en-US" sz="10000" b="0" i="0" kern="0" spc="-400" dirty="0">
                <a:solidFill>
                  <a:schemeClr val="accent5"/>
                </a:solidFill>
                <a:latin typeface="Poppins" pitchFamily="2" charset="77"/>
                <a:ea typeface="Segoe Serif Regular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apps”</a:t>
            </a:r>
            <a:endParaRPr lang="en-US" sz="10000" b="0" i="0" u="none" strike="noStrike" kern="1200" baseline="0">
              <a:solidFill>
                <a:srgbClr val="FEFFFE"/>
              </a:solidFill>
              <a:latin typeface="Segoe UI Variable Display Semil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3433" y="9392209"/>
            <a:ext cx="6370637" cy="455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Inter Bold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Name and Last 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3433" y="9804194"/>
            <a:ext cx="6370637" cy="455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400" b="0" i="0" kern="1200" dirty="0">
                <a:solidFill>
                  <a:schemeClr val="bg2"/>
                </a:solidFill>
                <a:latin typeface="Poppins" pitchFamily="2" charset="77"/>
                <a:ea typeface="Inter Bold" pitchFamily="34" charset="-122"/>
                <a:cs typeface="Inter Bold" pitchFamily="34" charset="-120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Title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97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0B3522E-F107-3114-DC30-9254AF9DB98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624512" y="3733800"/>
            <a:ext cx="13138150" cy="7466430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52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1140566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12313391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1600400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12777797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1734" y="628384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1734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95501" y="6283848"/>
            <a:ext cx="7863426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95501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5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168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85453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356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5149D-A1B8-B2D3-E953-FB60BFD0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4375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02972-5B2C-F932-B3DB-C2BACEB77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4375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477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711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6" r:id="rId28"/>
    <p:sldLayoutId id="2147483707" r:id="rId29"/>
    <p:sldLayoutId id="2147483708" r:id="rId30"/>
    <p:sldLayoutId id="2147483712" r:id="rId31"/>
    <p:sldLayoutId id="2147483713" r:id="rId32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6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svg"/><Relationship Id="rId13" Type="http://schemas.openxmlformats.org/officeDocument/2006/relationships/image" Target="../media/image108.png"/><Relationship Id="rId18" Type="http://schemas.openxmlformats.org/officeDocument/2006/relationships/image" Target="../media/image113.sv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svg"/><Relationship Id="rId17" Type="http://schemas.openxmlformats.org/officeDocument/2006/relationships/image" Target="../media/image11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1.sv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svg"/><Relationship Id="rId4" Type="http://schemas.openxmlformats.org/officeDocument/2006/relationships/image" Target="../media/image99.svg"/><Relationship Id="rId9" Type="http://schemas.openxmlformats.org/officeDocument/2006/relationships/image" Target="../media/image104.png"/><Relationship Id="rId14" Type="http://schemas.openxmlformats.org/officeDocument/2006/relationships/image" Target="../media/image10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4" Type="http://schemas.openxmlformats.org/officeDocument/2006/relationships/image" Target="../media/image117.svg"/><Relationship Id="rId9" Type="http://schemas.openxmlformats.org/officeDocument/2006/relationships/image" Target="../media/image1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svg"/><Relationship Id="rId13" Type="http://schemas.openxmlformats.org/officeDocument/2006/relationships/image" Target="../media/image104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9.sv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svg"/><Relationship Id="rId4" Type="http://schemas.openxmlformats.org/officeDocument/2006/relationships/image" Target="../media/image127.svg"/><Relationship Id="rId9" Type="http://schemas.openxmlformats.org/officeDocument/2006/relationships/image" Target="../media/image132.png"/><Relationship Id="rId14" Type="http://schemas.openxmlformats.org/officeDocument/2006/relationships/image" Target="../media/image10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png"/><Relationship Id="rId11" Type="http://schemas.openxmlformats.org/officeDocument/2006/relationships/image" Target="../media/image14.png"/><Relationship Id="rId5" Type="http://schemas.openxmlformats.org/officeDocument/2006/relationships/image" Target="../media/image140.jpeg"/><Relationship Id="rId10" Type="http://schemas.openxmlformats.org/officeDocument/2006/relationships/image" Target="../media/image12.png"/><Relationship Id="rId4" Type="http://schemas.openxmlformats.org/officeDocument/2006/relationships/image" Target="../media/image16.svg"/><Relationship Id="rId9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jpeg"/><Relationship Id="rId5" Type="http://schemas.openxmlformats.org/officeDocument/2006/relationships/image" Target="../media/image142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3.jpeg"/><Relationship Id="rId4" Type="http://schemas.openxmlformats.org/officeDocument/2006/relationships/image" Target="../media/image1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55.png"/><Relationship Id="rId7" Type="http://schemas.openxmlformats.org/officeDocument/2006/relationships/image" Target="../media/image158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7.png"/><Relationship Id="rId11" Type="http://schemas.openxmlformats.org/officeDocument/2006/relationships/image" Target="../media/image160.png"/><Relationship Id="rId5" Type="http://schemas.openxmlformats.org/officeDocument/2006/relationships/image" Target="../media/image156.png"/><Relationship Id="rId10" Type="http://schemas.openxmlformats.org/officeDocument/2006/relationships/image" Target="../media/image159.png"/><Relationship Id="rId4" Type="http://schemas.openxmlformats.org/officeDocument/2006/relationships/image" Target="../media/image20.png"/><Relationship Id="rId9" Type="http://schemas.openxmlformats.org/officeDocument/2006/relationships/image" Target="../media/image1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50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4.svg"/><Relationship Id="rId4" Type="http://schemas.openxmlformats.org/officeDocument/2006/relationships/image" Target="../media/image1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Relationship Id="rId22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svg"/><Relationship Id="rId26" Type="http://schemas.openxmlformats.org/officeDocument/2006/relationships/image" Target="../media/image67.png"/><Relationship Id="rId21" Type="http://schemas.openxmlformats.org/officeDocument/2006/relationships/image" Target="../media/image62.png"/><Relationship Id="rId34" Type="http://schemas.openxmlformats.org/officeDocument/2006/relationships/image" Target="../media/image75.pn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17" Type="http://schemas.openxmlformats.org/officeDocument/2006/relationships/image" Target="../media/image58.png"/><Relationship Id="rId25" Type="http://schemas.openxmlformats.org/officeDocument/2006/relationships/image" Target="../media/image66.jpeg"/><Relationship Id="rId33" Type="http://schemas.openxmlformats.org/officeDocument/2006/relationships/image" Target="../media/image74.png"/><Relationship Id="rId38" Type="http://schemas.openxmlformats.org/officeDocument/2006/relationships/image" Target="../media/image79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jpeg"/><Relationship Id="rId32" Type="http://schemas.openxmlformats.org/officeDocument/2006/relationships/image" Target="../media/image73.png"/><Relationship Id="rId37" Type="http://schemas.openxmlformats.org/officeDocument/2006/relationships/image" Target="../media/image78.png"/><Relationship Id="rId5" Type="http://schemas.openxmlformats.org/officeDocument/2006/relationships/image" Target="../media/image46.svg"/><Relationship Id="rId15" Type="http://schemas.openxmlformats.org/officeDocument/2006/relationships/image" Target="../media/image56.png"/><Relationship Id="rId23" Type="http://schemas.openxmlformats.org/officeDocument/2006/relationships/image" Target="../media/image64.jpeg"/><Relationship Id="rId28" Type="http://schemas.openxmlformats.org/officeDocument/2006/relationships/image" Target="../media/image69.png"/><Relationship Id="rId36" Type="http://schemas.openxmlformats.org/officeDocument/2006/relationships/image" Target="../media/image77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svg"/><Relationship Id="rId22" Type="http://schemas.openxmlformats.org/officeDocument/2006/relationships/image" Target="../media/image63.svg"/><Relationship Id="rId27" Type="http://schemas.openxmlformats.org/officeDocument/2006/relationships/image" Target="../media/image68.png"/><Relationship Id="rId30" Type="http://schemas.openxmlformats.org/officeDocument/2006/relationships/image" Target="../media/image71.png"/><Relationship Id="rId35" Type="http://schemas.openxmlformats.org/officeDocument/2006/relationships/image" Target="../media/image76.svg"/><Relationship Id="rId8" Type="http://schemas.openxmlformats.org/officeDocument/2006/relationships/image" Target="../media/image49.png"/><Relationship Id="rId3" Type="http://schemas.openxmlformats.org/officeDocument/2006/relationships/image" Target="../media/image4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svg"/><Relationship Id="rId12" Type="http://schemas.openxmlformats.org/officeDocument/2006/relationships/image" Target="../media/image92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sv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svg"/><Relationship Id="rId14" Type="http://schemas.openxmlformats.org/officeDocument/2006/relationships/image" Target="../media/image9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F2D443-CCBA-F493-BB9C-597902592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8058" y="1041400"/>
            <a:ext cx="16716466" cy="1828800"/>
          </a:xfrm>
        </p:spPr>
        <p:txBody>
          <a:bodyPr>
            <a:noAutofit/>
          </a:bodyPr>
          <a:lstStyle/>
          <a:p>
            <a:r>
              <a:rPr lang="en-US" sz="13800"/>
              <a:t>Welcome to </a:t>
            </a:r>
          </a:p>
          <a:p>
            <a:r>
              <a:rPr lang="en-US" sz="13800"/>
              <a:t>.NET Conf 2025</a:t>
            </a:r>
          </a:p>
        </p:txBody>
      </p:sp>
    </p:spTree>
    <p:extLst>
      <p:ext uri="{BB962C8B-B14F-4D97-AF65-F5344CB8AC3E}">
        <p14:creationId xmlns:p14="http://schemas.microsoft.com/office/powerpoint/2010/main" val="3345922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0C681-6787-3EDA-501B-C0B10AD4B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BECA-E49A-76E1-3BB4-26F8D71EA2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0565" y="1066800"/>
            <a:ext cx="13915720" cy="939800"/>
          </a:xfrm>
        </p:spPr>
        <p:txBody>
          <a:bodyPr>
            <a:noAutofit/>
          </a:bodyPr>
          <a:lstStyle/>
          <a:p>
            <a:r>
              <a:rPr lang="en-US"/>
              <a:t>.NET minimal APIs performance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3BC13-9ED5-824F-DAC2-40C0E166A4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4000"/>
              <a:t>TechEmpower Benchmarks</a:t>
            </a:r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AD97A59-B5BF-9B36-03E3-30D843D4CF8B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3242209953"/>
              </p:ext>
            </p:extLst>
          </p:nvPr>
        </p:nvGraphicFramePr>
        <p:xfrm>
          <a:off x="12783821" y="4164687"/>
          <a:ext cx="10058400" cy="7400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E5BAB7-89D0-F521-6D2F-A9ACF621D6D4}"/>
              </a:ext>
            </a:extLst>
          </p:cNvPr>
          <p:cNvCxnSpPr>
            <a:cxnSpLocks/>
          </p:cNvCxnSpPr>
          <p:nvPr/>
        </p:nvCxnSpPr>
        <p:spPr>
          <a:xfrm>
            <a:off x="13240011" y="11415117"/>
            <a:ext cx="988303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BE0180-5E1D-D2E9-DE4B-20700DA9163B}"/>
              </a:ext>
            </a:extLst>
          </p:cNvPr>
          <p:cNvSpPr txBox="1"/>
          <p:nvPr/>
        </p:nvSpPr>
        <p:spPr>
          <a:xfrm>
            <a:off x="14023898" y="11724594"/>
            <a:ext cx="2698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.NET 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44B6D-80A9-F1FD-75DC-1D86E3FACF53}"/>
              </a:ext>
            </a:extLst>
          </p:cNvPr>
          <p:cNvSpPr txBox="1"/>
          <p:nvPr/>
        </p:nvSpPr>
        <p:spPr>
          <a:xfrm>
            <a:off x="18895428" y="11742177"/>
            <a:ext cx="2698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.NET 10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CB7D18-8B91-33A2-18BE-4DF4234CCA7D}"/>
              </a:ext>
            </a:extLst>
          </p:cNvPr>
          <p:cNvCxnSpPr>
            <a:cxnSpLocks/>
          </p:cNvCxnSpPr>
          <p:nvPr/>
        </p:nvCxnSpPr>
        <p:spPr>
          <a:xfrm>
            <a:off x="21088575" y="5536504"/>
            <a:ext cx="0" cy="4957574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0D0CD03-63B9-37E3-66A9-0F42EAA29265}"/>
              </a:ext>
            </a:extLst>
          </p:cNvPr>
          <p:cNvSpPr txBox="1"/>
          <p:nvPr/>
        </p:nvSpPr>
        <p:spPr>
          <a:xfrm>
            <a:off x="16887870" y="7143244"/>
            <a:ext cx="401511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93% </a:t>
            </a:r>
            <a:br>
              <a:rPr lang="en-US" sz="72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less memory</a:t>
            </a:r>
            <a:endParaRPr lang="en-US" sz="720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21FE41-17CA-3E42-A6AF-428231C98DEE}"/>
              </a:ext>
            </a:extLst>
          </p:cNvPr>
          <p:cNvSpPr txBox="1"/>
          <p:nvPr/>
        </p:nvSpPr>
        <p:spPr>
          <a:xfrm>
            <a:off x="1140565" y="12862838"/>
            <a:ext cx="830655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E6E6E6">
                    <a:lumMod val="50000"/>
                  </a:srgbClr>
                </a:solidFill>
                <a:effectLst/>
                <a:uLnTx/>
                <a:uFillTx/>
                <a:latin typeface="Aptos" panose="020B0004020202020204" pitchFamily="34" charset="0"/>
              </a:rPr>
              <a:t>Source: </a:t>
            </a:r>
            <a:r>
              <a:rPr lang="en-US" sz="2200" kern="0">
                <a:solidFill>
                  <a:srgbClr val="E6E6E6">
                    <a:lumMod val="50000"/>
                  </a:srgbClr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aka.ms/</a:t>
            </a:r>
            <a:r>
              <a:rPr lang="en-US" sz="2200" kern="0" err="1">
                <a:solidFill>
                  <a:srgbClr val="E6E6E6">
                    <a:lumMod val="50000"/>
                  </a:srgbClr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aspnet</a:t>
            </a:r>
            <a:r>
              <a:rPr lang="en-US" sz="2200" kern="0">
                <a:solidFill>
                  <a:srgbClr val="E6E6E6">
                    <a:lumMod val="50000"/>
                  </a:srgbClr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/benchmarks</a:t>
            </a:r>
            <a:endParaRPr lang="en-US" sz="2200">
              <a:solidFill>
                <a:srgbClr val="E6E6E6">
                  <a:lumMod val="50000"/>
                </a:srgbClr>
              </a:solidFill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srgbClr val="E6E6E6">
                  <a:lumMod val="50000"/>
                </a:srgbClr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F22CD3-7D44-A7B9-4C4F-9109712E3601}"/>
              </a:ext>
            </a:extLst>
          </p:cNvPr>
          <p:cNvSpPr txBox="1"/>
          <p:nvPr/>
        </p:nvSpPr>
        <p:spPr>
          <a:xfrm>
            <a:off x="-661632" y="2870200"/>
            <a:ext cx="79142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>
                <a:solidFill>
                  <a:schemeClr val="bg1"/>
                </a:solidFill>
                <a:latin typeface="Aptos" panose="020B0004020202020204" pitchFamily="34" charset="0"/>
              </a:rPr>
              <a:t>Intel Gold, 56 logical cores (Linux)</a:t>
            </a:r>
          </a:p>
        </p:txBody>
      </p:sp>
      <p:graphicFrame>
        <p:nvGraphicFramePr>
          <p:cNvPr id="16" name="Chart Placeholder 4">
            <a:extLst>
              <a:ext uri="{FF2B5EF4-FFF2-40B4-BE49-F238E27FC236}">
                <a16:creationId xmlns:a16="http://schemas.microsoft.com/office/drawing/2014/main" id="{4D0CEFBA-C29D-1C90-7072-E297C1D1F8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141282"/>
              </p:ext>
            </p:extLst>
          </p:nvPr>
        </p:nvGraphicFramePr>
        <p:xfrm>
          <a:off x="1458617" y="4164687"/>
          <a:ext cx="10058400" cy="7400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C1FFBC-1407-D371-46A8-4A0BDE77C5C6}"/>
              </a:ext>
            </a:extLst>
          </p:cNvPr>
          <p:cNvCxnSpPr>
            <a:cxnSpLocks/>
          </p:cNvCxnSpPr>
          <p:nvPr/>
        </p:nvCxnSpPr>
        <p:spPr>
          <a:xfrm>
            <a:off x="1140565" y="11415117"/>
            <a:ext cx="988303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E84D659-4933-B740-2B0D-EBFEAA3A4C6D}"/>
              </a:ext>
            </a:extLst>
          </p:cNvPr>
          <p:cNvSpPr txBox="1"/>
          <p:nvPr/>
        </p:nvSpPr>
        <p:spPr>
          <a:xfrm>
            <a:off x="2624043" y="11742178"/>
            <a:ext cx="2698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.NET 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E4C4E4-BDFC-E6F7-D534-120A8E80AA8D}"/>
              </a:ext>
            </a:extLst>
          </p:cNvPr>
          <p:cNvSpPr txBox="1"/>
          <p:nvPr/>
        </p:nvSpPr>
        <p:spPr>
          <a:xfrm>
            <a:off x="7495573" y="11742178"/>
            <a:ext cx="2698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.NET 10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6CFDF4-EB5A-A42C-7A5B-4504C69A6C94}"/>
              </a:ext>
            </a:extLst>
          </p:cNvPr>
          <p:cNvCxnSpPr>
            <a:cxnSpLocks/>
          </p:cNvCxnSpPr>
          <p:nvPr/>
        </p:nvCxnSpPr>
        <p:spPr>
          <a:xfrm flipV="1">
            <a:off x="7555695" y="5273458"/>
            <a:ext cx="0" cy="1113349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8AA1DD8-B1F4-5E18-878D-E67266938785}"/>
              </a:ext>
            </a:extLst>
          </p:cNvPr>
          <p:cNvSpPr txBox="1"/>
          <p:nvPr/>
        </p:nvSpPr>
        <p:spPr>
          <a:xfrm>
            <a:off x="5549516" y="7143244"/>
            <a:ext cx="23544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15% </a:t>
            </a:r>
            <a:br>
              <a:rPr lang="en-US" sz="72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faster</a:t>
            </a:r>
            <a:endParaRPr lang="en-US" sz="7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341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275C93-5D97-23A1-D2C1-6A12BFFC6E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0565" y="1069848"/>
            <a:ext cx="7010400" cy="979755"/>
          </a:xfrm>
        </p:spPr>
        <p:txBody>
          <a:bodyPr>
            <a:spAutoFit/>
          </a:bodyPr>
          <a:lstStyle/>
          <a:p>
            <a:r>
              <a:rPr lang="en-US"/>
              <a:t>.NET 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162D2-1D93-87A6-C9D1-ABF1F9BBDA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0565" y="1930400"/>
            <a:ext cx="11555932" cy="939800"/>
          </a:xfrm>
        </p:spPr>
        <p:txBody>
          <a:bodyPr>
            <a:normAutofit fontScale="92500"/>
          </a:bodyPr>
          <a:lstStyle/>
          <a:p>
            <a:r>
              <a:rPr lang="en-US"/>
              <a:t>Secure, fast, future-ready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0BBFF-26BF-1E72-C1F0-46E91A7163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50618" y="4406364"/>
            <a:ext cx="3491894" cy="635000"/>
          </a:xfrm>
        </p:spPr>
        <p:txBody>
          <a:bodyPr>
            <a:normAutofit fontScale="92500"/>
          </a:bodyPr>
          <a:lstStyle/>
          <a:p>
            <a:r>
              <a:rPr lang="en-US"/>
              <a:t>Runtime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B2AB87-5062-43F6-5ADC-5D7150EB57F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50619" y="5203542"/>
            <a:ext cx="4078224" cy="2736765"/>
          </a:xfrm>
        </p:spPr>
        <p:txBody>
          <a:bodyPr>
            <a:normAutofit/>
          </a:bodyPr>
          <a:lstStyle/>
          <a:p>
            <a:r>
              <a:rPr lang="en-US"/>
              <a:t>Performance improvements, Just-In-Time (JIT) compiler optimizations, improved Garbage Collector (GC), AVX10.2 support for cutting –edge Intel silicon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040DDE-2752-440E-F973-3641122889E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0565" y="9457113"/>
            <a:ext cx="3491894" cy="635000"/>
          </a:xfrm>
        </p:spPr>
        <p:txBody>
          <a:bodyPr>
            <a:normAutofit fontScale="92500"/>
          </a:bodyPr>
          <a:lstStyle/>
          <a:p>
            <a:r>
              <a:rPr lang="en-US"/>
              <a:t>ASP.NET Core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BFDF7C-5C1A-4FB5-85F8-21FB549105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40565" y="10254291"/>
            <a:ext cx="4078224" cy="3461709"/>
          </a:xfrm>
        </p:spPr>
        <p:txBody>
          <a:bodyPr>
            <a:normAutofit/>
          </a:bodyPr>
          <a:lstStyle/>
          <a:p>
            <a:r>
              <a:rPr lang="en-US"/>
              <a:t>Simple security with </a:t>
            </a:r>
            <a:r>
              <a:rPr lang="en-US" err="1"/>
              <a:t>WebAuthN</a:t>
            </a:r>
            <a:r>
              <a:rPr lang="en-US"/>
              <a:t> &amp; passkeys, validation for Minimal APIs, </a:t>
            </a:r>
            <a:r>
              <a:rPr lang="en-US" err="1"/>
              <a:t>OpenAPI</a:t>
            </a:r>
            <a:r>
              <a:rPr lang="en-US"/>
              <a:t> 3.1, enhanced app observability &amp; diagnostics, smarter memory management, and improved JSON Patch handling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E8D2C8F-B03C-4322-DB2D-8CE5FDE0A9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385490" y="9338546"/>
            <a:ext cx="3491894" cy="635000"/>
          </a:xfrm>
        </p:spPr>
        <p:txBody>
          <a:bodyPr>
            <a:normAutofit fontScale="92500"/>
          </a:bodyPr>
          <a:lstStyle/>
          <a:p>
            <a:r>
              <a:rPr lang="en-US"/>
              <a:t>Blazor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9585D2B-E067-AF06-E0C4-1F35815C4F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85491" y="10135724"/>
            <a:ext cx="4078224" cy="3254876"/>
          </a:xfrm>
        </p:spPr>
        <p:txBody>
          <a:bodyPr>
            <a:noAutofit/>
          </a:bodyPr>
          <a:lstStyle/>
          <a:p>
            <a:r>
              <a:rPr lang="en-US"/>
              <a:t>Improved scalability &amp; reliability with declarative state persistence, complex form validation, </a:t>
            </a:r>
            <a:r>
              <a:rPr lang="en-US" err="1"/>
              <a:t>QuickGrid</a:t>
            </a:r>
            <a:r>
              <a:rPr lang="en-US"/>
              <a:t> enhancements, </a:t>
            </a:r>
            <a:r>
              <a:rPr lang="en-US" err="1"/>
              <a:t>WebAssembly</a:t>
            </a:r>
            <a:r>
              <a:rPr lang="en-US"/>
              <a:t> diagnostics, streamlined JavaScript interop, automated browser testing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6332E7B-FA0A-B237-B18D-3D1EBA6958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267480" y="9321864"/>
            <a:ext cx="3491894" cy="635000"/>
          </a:xfrm>
        </p:spPr>
        <p:txBody>
          <a:bodyPr>
            <a:normAutofit fontScale="92500"/>
          </a:bodyPr>
          <a:lstStyle/>
          <a:p>
            <a:r>
              <a:rPr lang="en-US"/>
              <a:t>.NET MAUI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4E5E8-F0A3-862C-4DF0-44B38799B9E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3267479" y="10119042"/>
            <a:ext cx="4078224" cy="3162277"/>
          </a:xfrm>
        </p:spPr>
        <p:txBody>
          <a:bodyPr>
            <a:normAutofit/>
          </a:bodyPr>
          <a:lstStyle/>
          <a:p>
            <a:r>
              <a:rPr lang="en-US"/>
              <a:t>Editing, build &amp; runtime performance, Aspire integration, many control enhancements and quality improvements, support for latest platform versions including Xcode 26, Android API 35 &amp; 36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E7A912A-C024-A95A-436C-486FA916801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149472" y="9321864"/>
            <a:ext cx="3491894" cy="635000"/>
          </a:xfrm>
        </p:spPr>
        <p:txBody>
          <a:bodyPr>
            <a:normAutofit fontScale="92500"/>
          </a:bodyPr>
          <a:lstStyle/>
          <a:p>
            <a:r>
              <a:rPr lang="en-US"/>
              <a:t>EF Core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8AD6547-5F99-0F0B-8A66-3FA7F609BF4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149473" y="10119042"/>
            <a:ext cx="4078224" cy="2795230"/>
          </a:xfrm>
        </p:spPr>
        <p:txBody>
          <a:bodyPr>
            <a:normAutofit/>
          </a:bodyPr>
          <a:lstStyle/>
          <a:p>
            <a:r>
              <a:rPr lang="en-US"/>
              <a:t>LINQ enhancements, performance optimizations, improved support for Azure Cosmos DB, and named </a:t>
            </a:r>
            <a:br>
              <a:rPr lang="en-US"/>
            </a:br>
            <a:r>
              <a:rPr lang="en-US"/>
              <a:t>query filters 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862E021-8091-EF5F-0D00-1682261E554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9124332" y="4271115"/>
            <a:ext cx="3491894" cy="635000"/>
          </a:xfrm>
        </p:spPr>
        <p:txBody>
          <a:bodyPr>
            <a:normAutofit fontScale="92500"/>
          </a:bodyPr>
          <a:lstStyle/>
          <a:p>
            <a:r>
              <a:rPr lang="en-US"/>
              <a:t>Security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41481ED-92A2-F18C-BB4D-DFE56A74A2D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9124333" y="5068293"/>
            <a:ext cx="3956893" cy="3461708"/>
          </a:xfrm>
        </p:spPr>
        <p:txBody>
          <a:bodyPr>
            <a:normAutofit/>
          </a:bodyPr>
          <a:lstStyle/>
          <a:p>
            <a:r>
              <a:rPr lang="en-US"/>
              <a:t>Security &amp; cryptography enhancements, including Windows Cryptography API: Next Generation (CNG) support for Post-quantum Cryptography (PQC)</a:t>
            </a:r>
          </a:p>
          <a:p>
            <a:endParaRPr lang="en-US"/>
          </a:p>
        </p:txBody>
      </p:sp>
      <p:pic>
        <p:nvPicPr>
          <p:cNvPr id="23" name="Image 0" descr=" ">
            <a:extLst>
              <a:ext uri="{FF2B5EF4-FFF2-40B4-BE49-F238E27FC236}">
                <a16:creationId xmlns:a16="http://schemas.microsoft.com/office/drawing/2014/main" id="{F7A4807D-437A-BC55-AE9A-D5A8E577D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37039" y="3589973"/>
            <a:ext cx="459205" cy="510158"/>
          </a:xfrm>
          <a:prstGeom prst="rect">
            <a:avLst/>
          </a:prstGeom>
        </p:spPr>
      </p:pic>
      <p:pic>
        <p:nvPicPr>
          <p:cNvPr id="26" name="Image 19" descr=" ">
            <a:extLst>
              <a:ext uri="{FF2B5EF4-FFF2-40B4-BE49-F238E27FC236}">
                <a16:creationId xmlns:a16="http://schemas.microsoft.com/office/drawing/2014/main" id="{8DDD177C-5C2C-65DA-978E-7ADACE792C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666" y="8626288"/>
            <a:ext cx="510296" cy="510084"/>
          </a:xfrm>
          <a:prstGeom prst="rect">
            <a:avLst/>
          </a:prstGeom>
        </p:spPr>
      </p:pic>
      <p:pic>
        <p:nvPicPr>
          <p:cNvPr id="28" name="Image 63" descr=" ">
            <a:extLst>
              <a:ext uri="{FF2B5EF4-FFF2-40B4-BE49-F238E27FC236}">
                <a16:creationId xmlns:a16="http://schemas.microsoft.com/office/drawing/2014/main" id="{8D1CA295-A33C-C77E-858E-ADB4026A69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159525" y="8616748"/>
            <a:ext cx="317540" cy="529165"/>
          </a:xfrm>
          <a:prstGeom prst="rect">
            <a:avLst/>
          </a:prstGeom>
        </p:spPr>
      </p:pic>
      <p:pic>
        <p:nvPicPr>
          <p:cNvPr id="30" name="Graphic 29" descr="Race Car with solid fill">
            <a:extLst>
              <a:ext uri="{FF2B5EF4-FFF2-40B4-BE49-F238E27FC236}">
                <a16:creationId xmlns:a16="http://schemas.microsoft.com/office/drawing/2014/main" id="{EF4729D8-416D-C78E-7B45-EFB06A7A38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0670" y="3523101"/>
            <a:ext cx="914400" cy="914400"/>
          </a:xfrm>
          <a:prstGeom prst="rect">
            <a:avLst/>
          </a:prstGeom>
        </p:spPr>
      </p:pic>
      <p:pic>
        <p:nvPicPr>
          <p:cNvPr id="31" name="Graphic 23">
            <a:extLst>
              <a:ext uri="{FF2B5EF4-FFF2-40B4-BE49-F238E27FC236}">
                <a16:creationId xmlns:a16="http://schemas.microsoft.com/office/drawing/2014/main" id="{8E78A35C-5EED-3F34-BF9D-2B44473383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85490" y="8549330"/>
            <a:ext cx="634545" cy="572560"/>
          </a:xfrm>
          <a:prstGeom prst="rect">
            <a:avLst/>
          </a:prstGeom>
        </p:spPr>
      </p:pic>
      <p:pic>
        <p:nvPicPr>
          <p:cNvPr id="34" name="Image 1" descr=" ">
            <a:extLst>
              <a:ext uri="{FF2B5EF4-FFF2-40B4-BE49-F238E27FC236}">
                <a16:creationId xmlns:a16="http://schemas.microsoft.com/office/drawing/2014/main" id="{F973F068-046E-6927-DE37-73CC739CCE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301140" y="8651760"/>
            <a:ext cx="459205" cy="459141"/>
          </a:xfrm>
          <a:prstGeom prst="rect">
            <a:avLst/>
          </a:prstGeom>
        </p:spPr>
      </p:pic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D9C3750-5D29-C45F-B906-AF0597097214}"/>
              </a:ext>
            </a:extLst>
          </p:cNvPr>
          <p:cNvSpPr txBox="1">
            <a:spLocks/>
          </p:cNvSpPr>
          <p:nvPr/>
        </p:nvSpPr>
        <p:spPr>
          <a:xfrm>
            <a:off x="7214782" y="4319496"/>
            <a:ext cx="3491894" cy="635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.NET SDK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3942A409-0329-B3B9-08BE-CC03751B3CA2}"/>
              </a:ext>
            </a:extLst>
          </p:cNvPr>
          <p:cNvSpPr txBox="1">
            <a:spLocks/>
          </p:cNvSpPr>
          <p:nvPr/>
        </p:nvSpPr>
        <p:spPr>
          <a:xfrm>
            <a:off x="7214783" y="5116674"/>
            <a:ext cx="4078224" cy="273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File-based apps with publish support &amp; native AOT, natively create container images,  </a:t>
            </a:r>
            <a:r>
              <a:rPr lang="en-US" err="1"/>
              <a:t>Microsoft.Testing.Platform</a:t>
            </a:r>
            <a:r>
              <a:rPr lang="en-US"/>
              <a:t> support in dotnet test, tab-completion scripts for </a:t>
            </a:r>
            <a:br>
              <a:rPr lang="en-US"/>
            </a:br>
            <a:r>
              <a:rPr lang="en-US"/>
              <a:t>popular shells 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D323383-D60F-42B2-8680-174CF67644F1}"/>
              </a:ext>
            </a:extLst>
          </p:cNvPr>
          <p:cNvSpPr txBox="1">
            <a:spLocks/>
          </p:cNvSpPr>
          <p:nvPr/>
        </p:nvSpPr>
        <p:spPr>
          <a:xfrm>
            <a:off x="13191619" y="4271115"/>
            <a:ext cx="3491894" cy="635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.NET Libraries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0CAA58C9-92CF-82F8-7635-12171A824B3C}"/>
              </a:ext>
            </a:extLst>
          </p:cNvPr>
          <p:cNvSpPr txBox="1">
            <a:spLocks/>
          </p:cNvSpPr>
          <p:nvPr/>
        </p:nvSpPr>
        <p:spPr>
          <a:xfrm>
            <a:off x="13191620" y="5068293"/>
            <a:ext cx="4078224" cy="3042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MEAI enhancements, first-class support for MCP, new APIs in cryptography, globalization, numerics, serialization, collections, diagnostics, new JSON serialization options, networking enhancements</a:t>
            </a:r>
          </a:p>
        </p:txBody>
      </p:sp>
      <p:pic>
        <p:nvPicPr>
          <p:cNvPr id="35" name="Image 59" descr=" ">
            <a:extLst>
              <a:ext uri="{FF2B5EF4-FFF2-40B4-BE49-F238E27FC236}">
                <a16:creationId xmlns:a16="http://schemas.microsoft.com/office/drawing/2014/main" id="{297C57CC-7F84-9C42-63E8-78C6833C42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85490" y="3592634"/>
            <a:ext cx="495709" cy="523832"/>
          </a:xfrm>
          <a:prstGeom prst="rect">
            <a:avLst/>
          </a:prstGeom>
        </p:spPr>
      </p:pic>
      <p:pic>
        <p:nvPicPr>
          <p:cNvPr id="37" name="Graphic 36" descr="Books on shelf with solid fill">
            <a:extLst>
              <a:ext uri="{FF2B5EF4-FFF2-40B4-BE49-F238E27FC236}">
                <a16:creationId xmlns:a16="http://schemas.microsoft.com/office/drawing/2014/main" id="{D1D5090C-BF3E-A0F2-7F4C-BC776CD79D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191619" y="3527552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  <p:bldP spid="9" grpId="0" build="p"/>
      <p:bldP spid="10" grpId="0" build="p"/>
      <p:bldP spid="12" grpId="0" build="p"/>
      <p:bldP spid="13" grpId="0" build="p"/>
      <p:bldP spid="15" grpId="0" build="p"/>
      <p:bldP spid="16" grpId="0" build="p"/>
      <p:bldP spid="18" grpId="0" build="p"/>
      <p:bldP spid="19" grpId="0" build="p"/>
      <p:bldP spid="21" grpId="0" build="p"/>
      <p:bldP spid="27" grpId="0"/>
      <p:bldP spid="29" grpId="0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1C600-81FA-BB46-FD41-DAB95B4FA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40565" y="3943536"/>
            <a:ext cx="11053022" cy="939800"/>
          </a:xfr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/>
          <a:p>
            <a:r>
              <a:rPr lang="en-US"/>
              <a:t>Null-conditional assignment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94169D-8E4A-DB94-1184-9A8D84AD89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40565" y="5057783"/>
            <a:ext cx="11053022" cy="939800"/>
          </a:xfr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/>
          <a:p>
            <a:r>
              <a:rPr lang="en-US">
                <a:latin typeface="Lucida Console" panose="020B0609040504020204" pitchFamily="49" charset="0"/>
              </a:rPr>
              <a:t>field</a:t>
            </a:r>
            <a:r>
              <a:rPr lang="en-US"/>
              <a:t> backed properties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568D757-A204-CFB8-AAC0-A4820449D0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40565" y="6172030"/>
            <a:ext cx="11053022" cy="939800"/>
          </a:xfr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/>
          <a:p>
            <a:r>
              <a:rPr lang="en-US"/>
              <a:t>Extension members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7E9AAEB-B08E-9B32-AE7F-1AB1872111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0565" y="7286277"/>
            <a:ext cx="11053022" cy="939800"/>
          </a:xfrm>
        </p:spPr>
        <p:txBody>
          <a:bodyPr/>
          <a:lstStyle/>
          <a:p>
            <a:r>
              <a:rPr lang="en-US"/>
              <a:t>Modifiers on simple lambda parameters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9B2B826-9575-75DB-29F2-A1C8DE4F24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0565" y="8400524"/>
            <a:ext cx="11053022" cy="939800"/>
          </a:xfrm>
        </p:spPr>
        <p:txBody>
          <a:bodyPr/>
          <a:lstStyle/>
          <a:p>
            <a:r>
              <a:rPr lang="en-US" err="1">
                <a:latin typeface="Lucida Console" panose="020B0609040504020204" pitchFamily="49" charset="0"/>
              </a:rPr>
              <a:t>nameof</a:t>
            </a:r>
            <a:r>
              <a:rPr lang="en-US"/>
              <a:t> supports unbound generic types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D2EA55C-7A76-9B3E-1FFF-48C050DDC1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40565" y="9514771"/>
            <a:ext cx="11053022" cy="939800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Implicit conversions for </a:t>
            </a:r>
            <a:r>
              <a:rPr lang="en-US">
                <a:latin typeface="Lucida Console" panose="020B0609040504020204" pitchFamily="49" charset="0"/>
              </a:rPr>
              <a:t>Span&lt;T&gt;</a:t>
            </a:r>
            <a:r>
              <a:rPr lang="en-US"/>
              <a:t> and </a:t>
            </a:r>
            <a:r>
              <a:rPr lang="en-US" err="1">
                <a:latin typeface="Lucida Console" panose="020B0609040504020204" pitchFamily="49" charset="0"/>
              </a:rPr>
              <a:t>ReadOnlySpan</a:t>
            </a:r>
            <a:r>
              <a:rPr lang="en-US">
                <a:latin typeface="Lucida Console" panose="020B0609040504020204" pitchFamily="49" charset="0"/>
              </a:rPr>
              <a:t>&lt;T&gt;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E17D99A-50B2-3887-6C7A-062F73EB5E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40565" y="10629018"/>
            <a:ext cx="11053022" cy="939800"/>
          </a:xfrm>
        </p:spPr>
        <p:txBody>
          <a:bodyPr/>
          <a:lstStyle/>
          <a:p>
            <a:r>
              <a:rPr lang="en-US"/>
              <a:t>Partial events and constructors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9F10CD2-DEE7-36EC-31A6-CFE489A923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40565" y="11743267"/>
            <a:ext cx="11053022" cy="939800"/>
          </a:xfrm>
        </p:spPr>
        <p:txBody>
          <a:bodyPr>
            <a:normAutofit/>
          </a:bodyPr>
          <a:lstStyle/>
          <a:p>
            <a:r>
              <a:rPr lang="en-US"/>
              <a:t>User defined compound assignment operators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DBB272-C87F-C1D3-A125-CD7E36CF3E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C# 14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FAD5098-8585-7BA8-D489-0BB0D587AE9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40565" y="2031167"/>
            <a:ext cx="9979380" cy="964367"/>
          </a:xfrm>
        </p:spPr>
        <p:txBody>
          <a:bodyPr/>
          <a:lstStyle/>
          <a:p>
            <a:r>
              <a:rPr lang="en-US" sz="5600"/>
              <a:t>Faster, extensible, elegant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01051A-22E0-C22A-4E61-296760650F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1E1E1E"/>
              </a:clrFrom>
              <a:clrTo>
                <a:srgbClr val="1E1E1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68536" y="2950487"/>
            <a:ext cx="11306007" cy="10551179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D8C9BB-F206-D728-6178-7B58A5E6B072}"/>
              </a:ext>
            </a:extLst>
          </p:cNvPr>
          <p:cNvSpPr/>
          <p:nvPr/>
        </p:nvSpPr>
        <p:spPr>
          <a:xfrm>
            <a:off x="12968536" y="3394710"/>
            <a:ext cx="5010854" cy="393421"/>
          </a:xfrm>
          <a:prstGeom prst="roundRect">
            <a:avLst/>
          </a:prstGeom>
          <a:solidFill>
            <a:schemeClr val="tx2">
              <a:lumMod val="50000"/>
              <a:lumOff val="50000"/>
              <a:alpha val="2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E10530D-F859-BA9A-4E53-229AC7C0C057}"/>
              </a:ext>
            </a:extLst>
          </p:cNvPr>
          <p:cNvSpPr/>
          <p:nvPr/>
        </p:nvSpPr>
        <p:spPr>
          <a:xfrm>
            <a:off x="13962952" y="6241880"/>
            <a:ext cx="3022022" cy="398950"/>
          </a:xfrm>
          <a:prstGeom prst="roundRect">
            <a:avLst/>
          </a:prstGeom>
          <a:solidFill>
            <a:schemeClr val="tx2">
              <a:lumMod val="50000"/>
              <a:lumOff val="50000"/>
              <a:alpha val="2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11B0EF4-5945-FA30-9307-F5CEC71649EF}"/>
              </a:ext>
            </a:extLst>
          </p:cNvPr>
          <p:cNvSpPr/>
          <p:nvPr/>
        </p:nvSpPr>
        <p:spPr>
          <a:xfrm>
            <a:off x="13587844" y="9117439"/>
            <a:ext cx="1716926" cy="393421"/>
          </a:xfrm>
          <a:prstGeom prst="roundRect">
            <a:avLst/>
          </a:prstGeom>
          <a:solidFill>
            <a:schemeClr val="tx2">
              <a:lumMod val="50000"/>
              <a:lumOff val="50000"/>
              <a:alpha val="2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13" grpId="0" uiExpand="1" build="p" animBg="1"/>
      <p:bldP spid="14" grpId="0" uiExpand="1" build="p" animBg="1"/>
      <p:bldP spid="15" grpId="0" uiExpand="1" build="p" animBg="1"/>
      <p:bldP spid="16" grpId="0" uiExpand="1" build="p" animBg="1"/>
      <p:bldP spid="17" grpId="0" uiExpand="1" build="p" animBg="1"/>
      <p:bldP spid="18" grpId="0" uiExpand="1" build="p" animBg="1"/>
      <p:bldP spid="24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965F6-C7B6-F9A1-D60A-1B30E2992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67341C-A955-40C1-D8BA-15278F0C71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8387" y="2126185"/>
            <a:ext cx="17962179" cy="7026762"/>
          </a:xfrm>
        </p:spPr>
        <p:txBody>
          <a:bodyPr/>
          <a:lstStyle/>
          <a:p>
            <a:pPr marL="344487"/>
            <a:r>
              <a:rPr lang="en-US"/>
              <a:t>C# has allowed us to be highly productive from the earliest days, and it’s a really solid foundation to build on.”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F22FF-6BAC-423A-C36D-CA72A5A1F5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13433" y="8126116"/>
            <a:ext cx="6370637" cy="1160177"/>
          </a:xfrm>
        </p:spPr>
        <p:txBody>
          <a:bodyPr>
            <a:normAutofit/>
          </a:bodyPr>
          <a:lstStyle/>
          <a:p>
            <a:r>
              <a:rPr lang="en-US"/>
              <a:t>Sam Cox, Co-Founder &amp; CTO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4AA73-FA20-4C6E-D1A8-58E137F8EF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3433" y="8538102"/>
            <a:ext cx="6370637" cy="1420854"/>
          </a:xfrm>
        </p:spPr>
        <p:txBody>
          <a:bodyPr>
            <a:normAutofit/>
          </a:bodyPr>
          <a:lstStyle/>
          <a:p>
            <a:r>
              <a:rPr lang="en-US" err="1"/>
              <a:t>Tracebit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4A899-1450-74CD-8522-26CF60E939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3807" y="10259370"/>
            <a:ext cx="6367888" cy="2912704"/>
          </a:xfrm>
          <a:prstGeom prst="round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034C25-236A-94F7-775E-0AB9BDF32645}"/>
              </a:ext>
            </a:extLst>
          </p:cNvPr>
          <p:cNvSpPr txBox="1"/>
          <p:nvPr/>
        </p:nvSpPr>
        <p:spPr>
          <a:xfrm>
            <a:off x="1713433" y="12802742"/>
            <a:ext cx="12195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tracebit.com/blog/why-tracebit-is-written-in-c-sharp</a:t>
            </a:r>
          </a:p>
        </p:txBody>
      </p:sp>
    </p:spTree>
    <p:extLst>
      <p:ext uri="{BB962C8B-B14F-4D97-AF65-F5344CB8AC3E}">
        <p14:creationId xmlns:p14="http://schemas.microsoft.com/office/powerpoint/2010/main" val="871224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47AB0-16B9-170C-6510-F26890D99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06382-D65A-2A89-878D-F016EF873E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0565" y="1069848"/>
            <a:ext cx="7010400" cy="979755"/>
          </a:xfrm>
        </p:spPr>
        <p:txBody>
          <a:bodyPr>
            <a:spAutoFit/>
          </a:bodyPr>
          <a:lstStyle/>
          <a:p>
            <a:r>
              <a:rPr lang="en-US"/>
              <a:t>Aspire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1FBD0-7862-2733-9AF5-CE045D6166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0565" y="1930399"/>
            <a:ext cx="11375285" cy="979755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Code-first, extensible, observable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D7263896-206E-A47A-89AF-70C9140CC6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7365" y="3766741"/>
            <a:ext cx="7010400" cy="635000"/>
          </a:xfrm>
        </p:spPr>
        <p:txBody>
          <a:bodyPr>
            <a:noAutofit/>
          </a:bodyPr>
          <a:lstStyle/>
          <a:p>
            <a:r>
              <a:rPr lang="en-US" sz="3300">
                <a:latin typeface="+mj-lt"/>
              </a:rPr>
              <a:t>Aspire </a:t>
            </a:r>
            <a:r>
              <a:rPr lang="en-US" sz="3300" err="1">
                <a:latin typeface="+mj-lt"/>
              </a:rPr>
              <a:t>AppHost</a:t>
            </a:r>
            <a:r>
              <a:rPr lang="en-US" sz="3300">
                <a:latin typeface="+mj-lt"/>
              </a:rPr>
              <a:t> + CLI</a:t>
            </a:r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CA2C2D2B-8BCF-59A2-D694-246641A20B9E}"/>
              </a:ext>
            </a:extLst>
          </p:cNvPr>
          <p:cNvSpPr txBox="1">
            <a:spLocks/>
          </p:cNvSpPr>
          <p:nvPr/>
        </p:nvSpPr>
        <p:spPr>
          <a:xfrm>
            <a:off x="2207366" y="4582221"/>
            <a:ext cx="6650252" cy="136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/>
              <a:t>Define your stack in </a:t>
            </a:r>
            <a:r>
              <a:rPr lang="en-US" b="1"/>
              <a:t>code</a:t>
            </a:r>
            <a:r>
              <a:rPr lang="en-US"/>
              <a:t> — type-safe, readable, and </a:t>
            </a:r>
            <a:r>
              <a:rPr lang="en-US" b="1" err="1"/>
              <a:t>debuggable</a:t>
            </a:r>
            <a:r>
              <a:rPr lang="en-US"/>
              <a:t>. Aspire runs it all locally, then shifts to </a:t>
            </a:r>
            <a:r>
              <a:rPr lang="en-US" b="1"/>
              <a:t>real cloud services.</a:t>
            </a:r>
            <a:endParaRPr lang="en-US"/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082F651A-76C0-9F29-B52E-C27727CC27CA}"/>
              </a:ext>
            </a:extLst>
          </p:cNvPr>
          <p:cNvSpPr txBox="1">
            <a:spLocks/>
          </p:cNvSpPr>
          <p:nvPr/>
        </p:nvSpPr>
        <p:spPr>
          <a:xfrm>
            <a:off x="2177041" y="6825228"/>
            <a:ext cx="7010400" cy="63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>
                <a:latin typeface="+mj-lt"/>
              </a:rPr>
              <a:t>Aspire Integrations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798C7F7D-3564-5F7D-4B19-A4CCD12D1F3D}"/>
              </a:ext>
            </a:extLst>
          </p:cNvPr>
          <p:cNvSpPr txBox="1">
            <a:spLocks/>
          </p:cNvSpPr>
          <p:nvPr/>
        </p:nvSpPr>
        <p:spPr>
          <a:xfrm>
            <a:off x="2177042" y="7640708"/>
            <a:ext cx="6650252" cy="136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/>
              <a:t>Plug in </a:t>
            </a:r>
            <a:r>
              <a:rPr lang="en-US" b="1"/>
              <a:t>any code or service</a:t>
            </a:r>
            <a:r>
              <a:rPr lang="en-US"/>
              <a:t>, whether it's local or remote. Aspire brings </a:t>
            </a:r>
            <a:r>
              <a:rPr lang="en-US" b="1"/>
              <a:t>common patterns</a:t>
            </a:r>
            <a:r>
              <a:rPr lang="en-US"/>
              <a:t> – but can model </a:t>
            </a:r>
            <a:r>
              <a:rPr lang="en-US" b="1"/>
              <a:t>anything.</a:t>
            </a:r>
            <a:endParaRPr lang="en-US"/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9F2C9B2F-893F-7F42-CA50-25BDFAA176A4}"/>
              </a:ext>
            </a:extLst>
          </p:cNvPr>
          <p:cNvSpPr txBox="1">
            <a:spLocks/>
          </p:cNvSpPr>
          <p:nvPr/>
        </p:nvSpPr>
        <p:spPr>
          <a:xfrm>
            <a:off x="2177041" y="9878382"/>
            <a:ext cx="7010400" cy="63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>
                <a:latin typeface="+mj-lt"/>
              </a:rPr>
              <a:t>Aspire Dashboard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3CF33A28-35E1-BF48-DEEB-4D4527304CAC}"/>
              </a:ext>
            </a:extLst>
          </p:cNvPr>
          <p:cNvSpPr txBox="1">
            <a:spLocks/>
          </p:cNvSpPr>
          <p:nvPr/>
        </p:nvSpPr>
        <p:spPr>
          <a:xfrm>
            <a:off x="2177042" y="10697156"/>
            <a:ext cx="6650252" cy="136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/>
              <a:t>See your </a:t>
            </a:r>
            <a:r>
              <a:rPr lang="en-US" b="1"/>
              <a:t>entire stack </a:t>
            </a:r>
            <a:r>
              <a:rPr lang="en-US"/>
              <a:t>running in one place – all your </a:t>
            </a:r>
            <a:r>
              <a:rPr lang="en-US" b="1"/>
              <a:t>logs</a:t>
            </a:r>
            <a:r>
              <a:rPr lang="en-US"/>
              <a:t>, </a:t>
            </a:r>
            <a:r>
              <a:rPr lang="en-US" b="1"/>
              <a:t>endpoints</a:t>
            </a:r>
            <a:r>
              <a:rPr lang="en-US"/>
              <a:t>, </a:t>
            </a:r>
            <a:r>
              <a:rPr lang="en-US" b="1"/>
              <a:t>environment</a:t>
            </a:r>
            <a:r>
              <a:rPr lang="en-US"/>
              <a:t> variables, even full </a:t>
            </a:r>
            <a:r>
              <a:rPr lang="en-US" b="1" err="1"/>
              <a:t>OpenTelemetry</a:t>
            </a:r>
            <a:r>
              <a:rPr lang="en-US"/>
              <a:t>.</a:t>
            </a:r>
          </a:p>
        </p:txBody>
      </p:sp>
      <p:pic>
        <p:nvPicPr>
          <p:cNvPr id="58" name="Image 59" descr=" ">
            <a:extLst>
              <a:ext uri="{FF2B5EF4-FFF2-40B4-BE49-F238E27FC236}">
                <a16:creationId xmlns:a16="http://schemas.microsoft.com/office/drawing/2014/main" id="{2846FD38-C49B-FA37-80C4-96C058880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565" y="3766741"/>
            <a:ext cx="793604" cy="635000"/>
          </a:xfrm>
          <a:prstGeom prst="rect">
            <a:avLst/>
          </a:prstGeom>
        </p:spPr>
      </p:pic>
      <p:pic>
        <p:nvPicPr>
          <p:cNvPr id="59" name="Image 12" descr=" ">
            <a:extLst>
              <a:ext uri="{FF2B5EF4-FFF2-40B4-BE49-F238E27FC236}">
                <a16:creationId xmlns:a16="http://schemas.microsoft.com/office/drawing/2014/main" id="{E16E7224-1C9C-3DD4-7FD2-85B51F2EB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9822" y="9878382"/>
            <a:ext cx="635089" cy="635000"/>
          </a:xfrm>
          <a:prstGeom prst="rect">
            <a:avLst/>
          </a:prstGeom>
        </p:spPr>
      </p:pic>
      <p:pic>
        <p:nvPicPr>
          <p:cNvPr id="60" name="Image 36" descr=" ">
            <a:extLst>
              <a:ext uri="{FF2B5EF4-FFF2-40B4-BE49-F238E27FC236}">
                <a16:creationId xmlns:a16="http://schemas.microsoft.com/office/drawing/2014/main" id="{05D33420-B68A-45A8-4431-E78BCF194F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0565" y="6794500"/>
            <a:ext cx="662403" cy="691123"/>
          </a:xfrm>
          <a:prstGeom prst="rect">
            <a:avLst/>
          </a:prstGeom>
        </p:spPr>
      </p:pic>
      <p:grpSp>
        <p:nvGrpSpPr>
          <p:cNvPr id="20" name="Group 19" descr="An &quot;orbit&quot; around the aspire logo showing 4 &quot;planets&quot; or &quot;nodes&quot; - 2 APIs, a Frontend, and a Serverless program">
            <a:extLst>
              <a:ext uri="{FF2B5EF4-FFF2-40B4-BE49-F238E27FC236}">
                <a16:creationId xmlns:a16="http://schemas.microsoft.com/office/drawing/2014/main" id="{660532D5-69BA-1035-F02F-9C9EE4F6708F}"/>
              </a:ext>
            </a:extLst>
          </p:cNvPr>
          <p:cNvGrpSpPr/>
          <p:nvPr/>
        </p:nvGrpSpPr>
        <p:grpSpPr>
          <a:xfrm>
            <a:off x="13620440" y="3654498"/>
            <a:ext cx="8039100" cy="8039100"/>
            <a:chOff x="3973512" y="2143125"/>
            <a:chExt cx="4244975" cy="42449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593C36D-8638-3B8D-5A9B-D9CAE0543536}"/>
                </a:ext>
              </a:extLst>
            </p:cNvPr>
            <p:cNvSpPr/>
            <p:nvPr/>
          </p:nvSpPr>
          <p:spPr>
            <a:xfrm>
              <a:off x="3973512" y="2143125"/>
              <a:ext cx="4244975" cy="4244975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22" name="Picture 21" descr="A purple triangle with white triangles&#10;&#10;AI-generated content may be incorrect.">
              <a:extLst>
                <a:ext uri="{FF2B5EF4-FFF2-40B4-BE49-F238E27FC236}">
                  <a16:creationId xmlns:a16="http://schemas.microsoft.com/office/drawing/2014/main" id="{52B39F24-C77F-0982-B6D1-D4C11F97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4704" y="3620972"/>
              <a:ext cx="1062590" cy="1062590"/>
            </a:xfrm>
            <a:prstGeom prst="rect">
              <a:avLst/>
            </a:prstGeom>
            <a:effectLst>
              <a:glow rad="469900">
                <a:schemeClr val="accent1">
                  <a:satMod val="175000"/>
                  <a:alpha val="20000"/>
                </a:schemeClr>
              </a:glow>
            </a:effectLst>
          </p:spPr>
        </p:pic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B3075C6-7313-7BDB-AD79-5064FF66E20A}"/>
              </a:ext>
            </a:extLst>
          </p:cNvPr>
          <p:cNvSpPr/>
          <p:nvPr/>
        </p:nvSpPr>
        <p:spPr>
          <a:xfrm>
            <a:off x="12756676" y="5474242"/>
            <a:ext cx="2702722" cy="1108551"/>
          </a:xfrm>
          <a:prstGeom prst="roundRect">
            <a:avLst/>
          </a:prstGeom>
          <a:solidFill>
            <a:srgbClr val="1F1E32"/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/>
              <a:t>Ordering API</a:t>
            </a:r>
          </a:p>
          <a:p>
            <a:pPr algn="ctr"/>
            <a:r>
              <a:rPr lang="en-US" sz="2200"/>
              <a:t>ASP.NET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EE6503F-30A6-9DEE-CF8C-5E1219D90CD9}"/>
              </a:ext>
            </a:extLst>
          </p:cNvPr>
          <p:cNvSpPr/>
          <p:nvPr/>
        </p:nvSpPr>
        <p:spPr>
          <a:xfrm>
            <a:off x="18846357" y="3810619"/>
            <a:ext cx="2622683" cy="1151776"/>
          </a:xfrm>
          <a:prstGeom prst="roundRect">
            <a:avLst/>
          </a:prstGeom>
          <a:solidFill>
            <a:srgbClr val="1F1E3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/>
              <a:t>Frontend</a:t>
            </a:r>
          </a:p>
          <a:p>
            <a:pPr algn="ctr"/>
            <a:r>
              <a:rPr lang="en-US" sz="2200"/>
              <a:t>Vite dev server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9BFA49C-8E26-D838-F5AB-D440D4428E10}"/>
              </a:ext>
            </a:extLst>
          </p:cNvPr>
          <p:cNvSpPr/>
          <p:nvPr/>
        </p:nvSpPr>
        <p:spPr>
          <a:xfrm>
            <a:off x="20178396" y="8317885"/>
            <a:ext cx="2622683" cy="1248395"/>
          </a:xfrm>
          <a:prstGeom prst="roundRect">
            <a:avLst/>
          </a:prstGeom>
          <a:solidFill>
            <a:srgbClr val="1F1E32"/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/>
              <a:t>Auth API</a:t>
            </a:r>
          </a:p>
          <a:p>
            <a:pPr algn="ctr"/>
            <a:r>
              <a:rPr lang="en-US" sz="2200"/>
              <a:t>Staging env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6D0FA5B-F06B-E742-A91F-B68513097B0D}"/>
              </a:ext>
            </a:extLst>
          </p:cNvPr>
          <p:cNvSpPr/>
          <p:nvPr/>
        </p:nvSpPr>
        <p:spPr>
          <a:xfrm>
            <a:off x="13590116" y="10149259"/>
            <a:ext cx="2532224" cy="1108551"/>
          </a:xfrm>
          <a:prstGeom prst="roundRect">
            <a:avLst/>
          </a:prstGeom>
          <a:solidFill>
            <a:srgbClr val="1F1E32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/>
              <a:t>Serverless</a:t>
            </a:r>
          </a:p>
          <a:p>
            <a:pPr algn="ctr"/>
            <a:r>
              <a:rPr lang="en-US" sz="2200"/>
              <a:t>Local container</a:t>
            </a:r>
          </a:p>
        </p:txBody>
      </p:sp>
    </p:spTree>
    <p:extLst>
      <p:ext uri="{BB962C8B-B14F-4D97-AF65-F5344CB8AC3E}">
        <p14:creationId xmlns:p14="http://schemas.microsoft.com/office/powerpoint/2010/main" val="85240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/>
      <p:bldP spid="53" grpId="0" build="p"/>
      <p:bldP spid="54" grpId="0" build="p"/>
      <p:bldP spid="55" grpId="0" build="p"/>
      <p:bldP spid="56" grpId="0" build="p"/>
      <p:bldP spid="57" grpId="0" build="p"/>
      <p:bldP spid="23" grpId="0" animBg="1"/>
      <p:bldP spid="24" grpId="0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03D54-127E-F9F6-EAA8-9FE8CFB81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F716C1-B9F8-D4BA-11AA-76FA069F91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3658" y="4294867"/>
            <a:ext cx="7858892" cy="1890091"/>
          </a:xfrm>
        </p:spPr>
        <p:txBody>
          <a:bodyPr/>
          <a:lstStyle/>
          <a:p>
            <a:r>
              <a:rPr lang="en-US"/>
              <a:t>Aspire 13.0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83940-817A-71CF-A90B-9747502C63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3658" y="5994400"/>
            <a:ext cx="8690742" cy="67473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  <a:latin typeface="Aptos" panose="020B0004020202020204" pitchFamily="34" charset="0"/>
              </a:rPr>
              <a:t>Unified infrastructure </a:t>
            </a:r>
            <a:r>
              <a:rPr lang="en-US">
                <a:solidFill>
                  <a:schemeClr val="bg2"/>
                </a:solidFill>
              </a:rPr>
              <a:t>across .NET​, JavaScript</a:t>
            </a:r>
            <a:r>
              <a:rPr lang="en-US">
                <a:solidFill>
                  <a:schemeClr val="bg2"/>
                </a:solidFill>
                <a:latin typeface="Aptos" panose="020B0004020202020204" pitchFamily="34" charset="0"/>
              </a:rPr>
              <a:t>, and </a:t>
            </a:r>
            <a:r>
              <a:rPr lang="en-US">
                <a:solidFill>
                  <a:schemeClr val="bg2"/>
                </a:solidFill>
              </a:rPr>
              <a:t>Python with debugging, container-deployment, auto-generated </a:t>
            </a:r>
            <a:r>
              <a:rPr lang="en-US" err="1">
                <a:solidFill>
                  <a:schemeClr val="bg2"/>
                </a:solidFill>
              </a:rPr>
              <a:t>Dockerfiles</a:t>
            </a:r>
            <a:endParaRPr lang="en-US">
              <a:solidFill>
                <a:schemeClr val="bg2"/>
              </a:solidFill>
              <a:latin typeface="Aptos" panose="020B0004020202020204" pitchFamily="34" charset="0"/>
            </a:endParaRPr>
          </a:p>
          <a:p>
            <a:endParaRPr lang="en-US">
              <a:solidFill>
                <a:schemeClr val="bg2"/>
              </a:solidFill>
              <a:latin typeface="Aptos" panose="020B0004020202020204" pitchFamily="34" charset="0"/>
            </a:endParaRPr>
          </a:p>
          <a:p>
            <a:r>
              <a:rPr lang="en-US">
                <a:solidFill>
                  <a:schemeClr val="bg2"/>
                </a:solidFill>
                <a:latin typeface="Aptos" panose="020B0004020202020204" pitchFamily="34" charset="0"/>
              </a:rPr>
              <a:t>Modern development experience with CLI enhancements, single-file </a:t>
            </a:r>
            <a:r>
              <a:rPr lang="en-US" err="1">
                <a:solidFill>
                  <a:schemeClr val="bg2"/>
                </a:solidFill>
                <a:latin typeface="Aptos" panose="020B0004020202020204" pitchFamily="34" charset="0"/>
              </a:rPr>
              <a:t>AppHost</a:t>
            </a:r>
            <a:r>
              <a:rPr lang="en-US">
                <a:solidFill>
                  <a:schemeClr val="bg2"/>
                </a:solidFill>
                <a:latin typeface="Aptos" panose="020B0004020202020204" pitchFamily="34" charset="0"/>
              </a:rPr>
              <a:t> support, and quicker onboarding​</a:t>
            </a:r>
          </a:p>
          <a:p>
            <a:endParaRPr lang="en-US">
              <a:solidFill>
                <a:schemeClr val="bg2"/>
              </a:solidFill>
              <a:latin typeface="Aptos" panose="020B0004020202020204" pitchFamily="34" charset="0"/>
            </a:endParaRPr>
          </a:p>
          <a:p>
            <a:r>
              <a:rPr lang="en-US">
                <a:solidFill>
                  <a:schemeClr val="bg2"/>
                </a:solidFill>
                <a:latin typeface="Aptos" panose="020B0004020202020204" pitchFamily="34" charset="0"/>
              </a:rPr>
              <a:t>Seamless build &amp; deployment, built in static file site support, and robust deploy parallelization​</a:t>
            </a:r>
          </a:p>
          <a:p>
            <a:endParaRPr lang="en-US">
              <a:solidFill>
                <a:schemeClr val="bg2"/>
              </a:solidFill>
              <a:latin typeface="Aptos" panose="020B0004020202020204" pitchFamily="34" charset="0"/>
            </a:endParaRPr>
          </a:p>
          <a:p>
            <a:r>
              <a:rPr lang="en-US">
                <a:solidFill>
                  <a:schemeClr val="bg2"/>
                </a:solidFill>
                <a:latin typeface="Aptos" panose="020B0004020202020204" pitchFamily="34" charset="0"/>
              </a:rPr>
              <a:t>Enterprise-ready infrastructure &amp; services with flexible connection strings and certificate trust across languages and containers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74BF674-47D6-AFAF-138E-8DC243413A2F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r="271"/>
            </a:stretch>
          </a:blipFill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1E63091-6059-A3FD-F302-A94EC303F1D2}"/>
              </a:ext>
            </a:extLst>
          </p:cNvPr>
          <p:cNvSpPr/>
          <p:nvPr/>
        </p:nvSpPr>
        <p:spPr>
          <a:xfrm>
            <a:off x="1153845" y="3318583"/>
            <a:ext cx="2829576" cy="60439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</a:gsLst>
            <a:lin ang="30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spc="300">
                <a:solidFill>
                  <a:schemeClr val="tx1"/>
                </a:solidFill>
                <a:latin typeface="Aptos" panose="020B0004020202020204" pitchFamily="34" charset="0"/>
              </a:rPr>
              <a:t>RELEASED</a:t>
            </a:r>
            <a:endParaRPr kumimoji="0" lang="en-US" sz="2200" u="none" strike="noStrike" kern="1200" cap="none" spc="30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F652B3-F272-1366-16B7-3A600E90DEFD}"/>
              </a:ext>
            </a:extLst>
          </p:cNvPr>
          <p:cNvSpPr txBox="1">
            <a:spLocks/>
          </p:cNvSpPr>
          <p:nvPr/>
        </p:nvSpPr>
        <p:spPr>
          <a:xfrm>
            <a:off x="1153845" y="5407382"/>
            <a:ext cx="4264573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err="1"/>
              <a:t>Aspire.dev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47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9B9E7C-ED0D-CC51-476E-9189F3397B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With Aspire most of what we need is available out of the box and is easily extendable to meet any additional bespoke requirements.“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0781C-A464-3224-C79F-ABB976943B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13433" y="9392209"/>
            <a:ext cx="6370637" cy="1014218"/>
          </a:xfrm>
        </p:spPr>
        <p:txBody>
          <a:bodyPr>
            <a:normAutofit/>
          </a:bodyPr>
          <a:lstStyle/>
          <a:p>
            <a:r>
              <a:rPr lang="en-US"/>
              <a:t>Andrew Johnston, Principal Developer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F95DD-364A-E83F-0D44-7836DFFA5E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3433" y="9804193"/>
            <a:ext cx="6370637" cy="1578509"/>
          </a:xfrm>
        </p:spPr>
        <p:txBody>
          <a:bodyPr>
            <a:normAutofit/>
          </a:bodyPr>
          <a:lstStyle/>
          <a:p>
            <a:r>
              <a:rPr lang="en-US"/>
              <a:t>Trayport</a:t>
            </a:r>
          </a:p>
        </p:txBody>
      </p:sp>
      <p:pic>
        <p:nvPicPr>
          <p:cNvPr id="6" name="Picture 5" descr="A black and white logo&#10;&#10;AI-generated content may be incorrect.">
            <a:extLst>
              <a:ext uri="{FF2B5EF4-FFF2-40B4-BE49-F238E27FC236}">
                <a16:creationId xmlns:a16="http://schemas.microsoft.com/office/drawing/2014/main" id="{926A74AB-861F-DC90-A627-59B4C31A5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956" y="10406427"/>
            <a:ext cx="6921848" cy="27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31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D56EB1-08E1-5C30-1852-A5DA8F64A3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57377" y="6096225"/>
            <a:ext cx="7010400" cy="5279346"/>
          </a:xfrm>
        </p:spPr>
        <p:txBody>
          <a:bodyPr>
            <a:normAutofit/>
          </a:bodyPr>
          <a:lstStyle/>
          <a:p>
            <a:r>
              <a:rPr lang="en-US"/>
              <a:t>Aspire </a:t>
            </a:r>
            <a:br>
              <a:rPr lang="en-US"/>
            </a:br>
            <a:r>
              <a:rPr lang="en-US"/>
              <a:t>to .NET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9D936-40D6-9B43-3D12-C1C1C020F4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3845" y="5889397"/>
            <a:ext cx="1556432" cy="1556432"/>
          </a:xfrm>
          <a:prstGeom prst="rect">
            <a:avLst/>
          </a:prstGeom>
          <a:effectLst>
            <a:glow rad="469900">
              <a:schemeClr val="accent1">
                <a:satMod val="175000"/>
                <a:alpha val="20000"/>
              </a:schemeClr>
            </a:glow>
          </a:effectLst>
        </p:spPr>
      </p:pic>
      <p:sp>
        <p:nvSpPr>
          <p:cNvPr id="3" name="Rounded Rectangle 5">
            <a:extLst>
              <a:ext uri="{FF2B5EF4-FFF2-40B4-BE49-F238E27FC236}">
                <a16:creationId xmlns:a16="http://schemas.microsoft.com/office/drawing/2014/main" id="{D2444BD4-936C-C643-77D2-F2C85FA985BB}"/>
              </a:ext>
            </a:extLst>
          </p:cNvPr>
          <p:cNvSpPr/>
          <p:nvPr/>
        </p:nvSpPr>
        <p:spPr>
          <a:xfrm>
            <a:off x="1153845" y="4042483"/>
            <a:ext cx="2829576" cy="60439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</a:gsLst>
            <a:lin ang="30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spc="300">
                <a:solidFill>
                  <a:schemeClr val="tx1"/>
                </a:solidFill>
                <a:latin typeface="Aptos" panose="020B0004020202020204" pitchFamily="34" charset="0"/>
              </a:rPr>
              <a:t>DEMO</a:t>
            </a:r>
            <a:endParaRPr kumimoji="0" lang="en-US" sz="2200" u="none" strike="noStrike" kern="1200" cap="none" spc="30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745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4EBBB-D3F2-FDFC-FD6F-2D87EF3C6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9ABE79-0380-AC05-15CA-FF319A95E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3508" y="1103244"/>
            <a:ext cx="15680491" cy="635000"/>
          </a:xfrm>
        </p:spPr>
        <p:txBody>
          <a:bodyPr>
            <a:noAutofit/>
          </a:bodyPr>
          <a:lstStyle/>
          <a:p>
            <a:r>
              <a:rPr lang="en-US" sz="4000"/>
              <a:t>.NET app modernization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EBB5E-29A8-2E62-768E-F4B8D09BA1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0062" y="2833273"/>
            <a:ext cx="15680491" cy="635000"/>
          </a:xfrm>
        </p:spPr>
        <p:txBody>
          <a:bodyPr>
            <a:noAutofit/>
          </a:bodyPr>
          <a:lstStyle/>
          <a:p>
            <a:r>
              <a:rPr lang="en-US" sz="4000"/>
              <a:t>Challenges of modernizing apps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55A41-CAAA-176E-0615-FD8B82157C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70062" y="4527015"/>
            <a:ext cx="7010400" cy="635000"/>
          </a:xfrm>
        </p:spPr>
        <p:txBody>
          <a:bodyPr>
            <a:normAutofit fontScale="92500"/>
          </a:bodyPr>
          <a:lstStyle/>
          <a:p>
            <a:r>
              <a:rPr lang="en-US"/>
              <a:t>Dependency conflicts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08115B-E560-916D-64C3-9ED4FA1AEF0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70062" y="5342495"/>
            <a:ext cx="7010400" cy="1836590"/>
          </a:xfrm>
        </p:spPr>
        <p:txBody>
          <a:bodyPr/>
          <a:lstStyle/>
          <a:p>
            <a:r>
              <a:rPr lang="en-US"/>
              <a:t>Identifying dependencies and researching alternatives can be a guessing game and cause significant re-architecture.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2A8F9F-D747-1A81-B862-1983A68CBD1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05842" y="4527015"/>
            <a:ext cx="7010400" cy="635000"/>
          </a:xfrm>
        </p:spPr>
        <p:txBody>
          <a:bodyPr>
            <a:normAutofit fontScale="92500"/>
          </a:bodyPr>
          <a:lstStyle/>
          <a:p>
            <a:r>
              <a:rPr lang="en-US"/>
              <a:t>Deprecated APIs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119F80-2C91-AFF7-56E7-5B04CE94B17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505842" y="5342495"/>
            <a:ext cx="7010400" cy="1836590"/>
          </a:xfrm>
        </p:spPr>
        <p:txBody>
          <a:bodyPr/>
          <a:lstStyle/>
          <a:p>
            <a:r>
              <a:rPr lang="en-US"/>
              <a:t>Learning what APIs are deprecated and how to update them is not always immediately clear and can introduce bugs.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2770F60-B17B-DC2F-1583-D4DBBBDA080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5941623" y="4527015"/>
            <a:ext cx="7010400" cy="635000"/>
          </a:xfrm>
        </p:spPr>
        <p:txBody>
          <a:bodyPr>
            <a:normAutofit fontScale="92500"/>
          </a:bodyPr>
          <a:lstStyle/>
          <a:p>
            <a:r>
              <a:rPr lang="en-US"/>
              <a:t>Takes too long to refactor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0535FD8-31ED-D696-D09C-3DC027F9246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41623" y="5342495"/>
            <a:ext cx="7010400" cy="1836590"/>
          </a:xfrm>
        </p:spPr>
        <p:txBody>
          <a:bodyPr/>
          <a:lstStyle/>
          <a:p>
            <a:r>
              <a:rPr lang="en-US"/>
              <a:t>Planning and executing an upgrade can take too long and it’s hard to prove clear business value or ROI.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A0D90E0-5841-F9BD-18DE-B38EFBCB55F6}"/>
              </a:ext>
            </a:extLst>
          </p:cNvPr>
          <p:cNvSpPr txBox="1">
            <a:spLocks/>
          </p:cNvSpPr>
          <p:nvPr/>
        </p:nvSpPr>
        <p:spPr>
          <a:xfrm>
            <a:off x="1070062" y="7818930"/>
            <a:ext cx="15680491" cy="63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/>
              <a:t>Benefits of modernizing apps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E10A967-BC84-AD80-BBAF-626B72C71660}"/>
              </a:ext>
            </a:extLst>
          </p:cNvPr>
          <p:cNvSpPr txBox="1">
            <a:spLocks/>
          </p:cNvSpPr>
          <p:nvPr/>
        </p:nvSpPr>
        <p:spPr>
          <a:xfrm>
            <a:off x="1070062" y="9512672"/>
            <a:ext cx="7010400" cy="635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Reduced security risks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C044D86-7533-D5BD-7136-EC9327289295}"/>
              </a:ext>
            </a:extLst>
          </p:cNvPr>
          <p:cNvSpPr txBox="1">
            <a:spLocks/>
          </p:cNvSpPr>
          <p:nvPr/>
        </p:nvSpPr>
        <p:spPr>
          <a:xfrm>
            <a:off x="1070062" y="10328152"/>
            <a:ext cx="7010400" cy="1836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Mitigate and reduce security risks by staying up to date with security patches in runtime and libraries.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6CD83F4-F721-D8C6-FCB6-E243B2185EA8}"/>
              </a:ext>
            </a:extLst>
          </p:cNvPr>
          <p:cNvSpPr txBox="1">
            <a:spLocks/>
          </p:cNvSpPr>
          <p:nvPr/>
        </p:nvSpPr>
        <p:spPr>
          <a:xfrm>
            <a:off x="8505842" y="9512672"/>
            <a:ext cx="7010400" cy="635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Better performance and scale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E5CB7A2E-FB52-0BC5-B37A-BBDC94C70F02}"/>
              </a:ext>
            </a:extLst>
          </p:cNvPr>
          <p:cNvSpPr txBox="1">
            <a:spLocks/>
          </p:cNvSpPr>
          <p:nvPr/>
        </p:nvSpPr>
        <p:spPr>
          <a:xfrm>
            <a:off x="8505842" y="10328152"/>
            <a:ext cx="7010400" cy="1836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Access a cross‑platform runtime that delivers order‑of‑magnitude performance gains through a decade of performance investments.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1F89FCA-8224-DD80-283A-6F2D28620A8F}"/>
              </a:ext>
            </a:extLst>
          </p:cNvPr>
          <p:cNvSpPr txBox="1">
            <a:spLocks/>
          </p:cNvSpPr>
          <p:nvPr/>
        </p:nvSpPr>
        <p:spPr>
          <a:xfrm>
            <a:off x="15941623" y="9512672"/>
            <a:ext cx="7010400" cy="635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Modern APIs, tools, architectures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43FBA87-024B-FD6C-AA81-CC177C881E90}"/>
              </a:ext>
            </a:extLst>
          </p:cNvPr>
          <p:cNvSpPr txBox="1">
            <a:spLocks/>
          </p:cNvSpPr>
          <p:nvPr/>
        </p:nvSpPr>
        <p:spPr>
          <a:xfrm>
            <a:off x="15941623" y="10328152"/>
            <a:ext cx="7010400" cy="1836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Access modern APIs, improved tooling and take advantage of cloud-native architectures for automated scaling, monitoring, and secure identity management.</a:t>
            </a:r>
          </a:p>
        </p:txBody>
      </p:sp>
      <p:pic>
        <p:nvPicPr>
          <p:cNvPr id="21" name="Image 13" descr=" ">
            <a:extLst>
              <a:ext uri="{FF2B5EF4-FFF2-40B4-BE49-F238E27FC236}">
                <a16:creationId xmlns:a16="http://schemas.microsoft.com/office/drawing/2014/main" id="{AEEE76A4-838A-5D46-2B57-CBF9EE9EC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290" y="3907968"/>
            <a:ext cx="486902" cy="497415"/>
          </a:xfrm>
          <a:prstGeom prst="rect">
            <a:avLst/>
          </a:prstGeom>
        </p:spPr>
      </p:pic>
      <p:pic>
        <p:nvPicPr>
          <p:cNvPr id="23" name="Image 40">
            <a:extLst>
              <a:ext uri="{FF2B5EF4-FFF2-40B4-BE49-F238E27FC236}">
                <a16:creationId xmlns:a16="http://schemas.microsoft.com/office/drawing/2014/main" id="{CFC0DAF5-2036-68DC-0AC3-70736854CB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504972" y="3794353"/>
            <a:ext cx="558870" cy="545563"/>
          </a:xfrm>
          <a:prstGeom prst="rect">
            <a:avLst/>
          </a:prstGeom>
        </p:spPr>
      </p:pic>
      <p:pic>
        <p:nvPicPr>
          <p:cNvPr id="24" name="Image 51" descr=" ">
            <a:extLst>
              <a:ext uri="{FF2B5EF4-FFF2-40B4-BE49-F238E27FC236}">
                <a16:creationId xmlns:a16="http://schemas.microsoft.com/office/drawing/2014/main" id="{BA099108-DE07-76D6-D6C5-19185425EA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9875" y="8836828"/>
            <a:ext cx="447731" cy="486835"/>
          </a:xfrm>
          <a:prstGeom prst="rect">
            <a:avLst/>
          </a:prstGeom>
        </p:spPr>
      </p:pic>
      <p:pic>
        <p:nvPicPr>
          <p:cNvPr id="25" name="Image 55" descr=" ">
            <a:extLst>
              <a:ext uri="{FF2B5EF4-FFF2-40B4-BE49-F238E27FC236}">
                <a16:creationId xmlns:a16="http://schemas.microsoft.com/office/drawing/2014/main" id="{B4632F98-B900-5F57-4F39-E423784324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941622" y="3839960"/>
            <a:ext cx="442472" cy="536315"/>
          </a:xfrm>
          <a:prstGeom prst="rect">
            <a:avLst/>
          </a:prstGeom>
        </p:spPr>
      </p:pic>
      <p:pic>
        <p:nvPicPr>
          <p:cNvPr id="26" name="Image 57" descr=" ">
            <a:extLst>
              <a:ext uri="{FF2B5EF4-FFF2-40B4-BE49-F238E27FC236}">
                <a16:creationId xmlns:a16="http://schemas.microsoft.com/office/drawing/2014/main" id="{97E774D3-76B6-8596-75F2-F6003DF1F7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941622" y="8824192"/>
            <a:ext cx="486902" cy="508000"/>
          </a:xfrm>
          <a:prstGeom prst="rect">
            <a:avLst/>
          </a:prstGeom>
        </p:spPr>
      </p:pic>
      <p:pic>
        <p:nvPicPr>
          <p:cNvPr id="27" name="Graphic 26" descr="Race Car with solid fill">
            <a:extLst>
              <a:ext uri="{FF2B5EF4-FFF2-40B4-BE49-F238E27FC236}">
                <a16:creationId xmlns:a16="http://schemas.microsoft.com/office/drawing/2014/main" id="{F50C5398-E9CE-9695-A4C1-470E8846BF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04972" y="86209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92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F9508-B65A-BB5A-04CF-604031A6C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04506F-A41A-2812-6B81-95F97D9BA5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3657" y="5018767"/>
            <a:ext cx="8955893" cy="1890091"/>
          </a:xfrm>
        </p:spPr>
        <p:txBody>
          <a:bodyPr/>
          <a:lstStyle/>
          <a:p>
            <a:r>
              <a:rPr lang="en-US"/>
              <a:t>GitHub Copilot app modernization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266E7-D89C-2861-8923-E2F96855A6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3657" y="7748862"/>
            <a:ext cx="8599054" cy="549905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  <a:latin typeface="Aptos" panose="020B0004020202020204" pitchFamily="34" charset="0"/>
              </a:rPr>
              <a:t>Quickly upgrade .NET versions and associated frameworks with AI agents to increase app performance</a:t>
            </a:r>
          </a:p>
          <a:p>
            <a:endParaRPr lang="en-US">
              <a:solidFill>
                <a:schemeClr val="bg2"/>
              </a:solidFill>
              <a:latin typeface="Aptos" panose="020B0004020202020204" pitchFamily="34" charset="0"/>
            </a:endParaRPr>
          </a:p>
          <a:p>
            <a:r>
              <a:rPr lang="en-US">
                <a:solidFill>
                  <a:schemeClr val="bg2"/>
                </a:solidFill>
                <a:latin typeface="Aptos" panose="020B0004020202020204" pitchFamily="34" charset="0"/>
              </a:rPr>
              <a:t>Perform end-to-end code assessment and remediation for apps to migrate to Azure</a:t>
            </a:r>
          </a:p>
          <a:p>
            <a:endParaRPr lang="en-US">
              <a:solidFill>
                <a:schemeClr val="bg2"/>
              </a:solidFill>
            </a:endParaRPr>
          </a:p>
          <a:p>
            <a:r>
              <a:rPr lang="en-US">
                <a:solidFill>
                  <a:schemeClr val="bg2"/>
                </a:solidFill>
                <a:latin typeface="Aptos" panose="020B0004020202020204" pitchFamily="34" charset="0"/>
              </a:rPr>
              <a:t>Use AI agents to automatically make code changes for moving to Azure app platform services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A60F8F0-0AA4-D3A9-3808-70B8F9BE06AF}"/>
              </a:ext>
            </a:extLst>
          </p:cNvPr>
          <p:cNvSpPr/>
          <p:nvPr/>
        </p:nvSpPr>
        <p:spPr>
          <a:xfrm>
            <a:off x="1153845" y="4042483"/>
            <a:ext cx="2829576" cy="60439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</a:gsLst>
            <a:lin ang="30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spc="300">
                <a:solidFill>
                  <a:schemeClr val="tx1"/>
                </a:solidFill>
                <a:latin typeface="Aptos" panose="020B0004020202020204" pitchFamily="34" charset="0"/>
              </a:rPr>
              <a:t>RELEASED</a:t>
            </a:r>
            <a:endParaRPr kumimoji="0" lang="en-US" sz="2200" u="none" strike="noStrike" kern="1200" cap="none" spc="30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D6A0F70-6405-BDEF-E5DF-7B75FF222670}"/>
              </a:ext>
            </a:extLst>
          </p:cNvPr>
          <p:cNvSpPr txBox="1">
            <a:spLocks/>
          </p:cNvSpPr>
          <p:nvPr/>
        </p:nvSpPr>
        <p:spPr>
          <a:xfrm>
            <a:off x="1153844" y="6911415"/>
            <a:ext cx="8648077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/>
              <a:t>Available in Visual Studio 2026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3198D5B-467E-7150-2625-581502B9E77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"/>
          <a:stretch>
            <a:fillRect/>
          </a:stretch>
        </p:blipFill>
        <p:spPr>
          <a:xfrm>
            <a:off x="10544175" y="1143000"/>
            <a:ext cx="12687300" cy="11315700"/>
          </a:xfrm>
        </p:spPr>
      </p:pic>
    </p:spTree>
    <p:extLst>
      <p:ext uri="{BB962C8B-B14F-4D97-AF65-F5344CB8AC3E}">
        <p14:creationId xmlns:p14="http://schemas.microsoft.com/office/powerpoint/2010/main" val="210112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F9F1-F20E-6A2F-5C39-61A151918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93016A7-CCBE-B0AC-EC6B-2B931CA71BAD}"/>
              </a:ext>
            </a:extLst>
          </p:cNvPr>
          <p:cNvGrpSpPr/>
          <p:nvPr/>
        </p:nvGrpSpPr>
        <p:grpSpPr>
          <a:xfrm>
            <a:off x="38715" y="3347335"/>
            <a:ext cx="24204077" cy="11577971"/>
            <a:chOff x="5013040" y="3765930"/>
            <a:chExt cx="14063631" cy="1173576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F33A93F-E9B6-0278-FFFC-8331504CC262}"/>
                </a:ext>
              </a:extLst>
            </p:cNvPr>
            <p:cNvSpPr/>
            <p:nvPr/>
          </p:nvSpPr>
          <p:spPr>
            <a:xfrm>
              <a:off x="6325705" y="3765930"/>
              <a:ext cx="11735763" cy="1173576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16664B-F0AB-A68C-2D1D-B95605416CC7}"/>
                </a:ext>
              </a:extLst>
            </p:cNvPr>
            <p:cNvSpPr/>
            <p:nvPr/>
          </p:nvSpPr>
          <p:spPr>
            <a:xfrm>
              <a:off x="5013040" y="7143327"/>
              <a:ext cx="14063631" cy="8358366"/>
            </a:xfrm>
            <a:prstGeom prst="rect">
              <a:avLst/>
            </a:prstGeom>
            <a:solidFill>
              <a:srgbClr val="1F1E3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itle 21">
            <a:extLst>
              <a:ext uri="{FF2B5EF4-FFF2-40B4-BE49-F238E27FC236}">
                <a16:creationId xmlns:a16="http://schemas.microsoft.com/office/drawing/2014/main" id="{D751396D-1541-7C5E-0B92-4EC96887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828800">
              <a:defRPr/>
            </a:pPr>
            <a:r>
              <a:rPr lang="en-US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Build any app with the tools and libraries you love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A57D5C-C5B8-242C-DB29-48E3D72F32E9}"/>
              </a:ext>
            </a:extLst>
          </p:cNvPr>
          <p:cNvGrpSpPr/>
          <p:nvPr/>
        </p:nvGrpSpPr>
        <p:grpSpPr>
          <a:xfrm>
            <a:off x="2453828" y="2790586"/>
            <a:ext cx="19985372" cy="4587850"/>
            <a:chOff x="2453828" y="2899447"/>
            <a:chExt cx="19985372" cy="458785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CD70487-B9A5-E49B-13FA-FA27765313D2}"/>
                </a:ext>
              </a:extLst>
            </p:cNvPr>
            <p:cNvGrpSpPr/>
            <p:nvPr/>
          </p:nvGrpSpPr>
          <p:grpSpPr>
            <a:xfrm>
              <a:off x="4713780" y="4221731"/>
              <a:ext cx="2307706" cy="1518070"/>
              <a:chOff x="5455920" y="2556916"/>
              <a:chExt cx="1280160" cy="838615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59D3BF0-F8C2-E7D2-8CFC-01FD0A746CF3}"/>
                  </a:ext>
                </a:extLst>
              </p:cNvPr>
              <p:cNvSpPr txBox="1"/>
              <p:nvPr/>
            </p:nvSpPr>
            <p:spPr>
              <a:xfrm>
                <a:off x="5455920" y="3181303"/>
                <a:ext cx="1280160" cy="214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828754">
                  <a:lnSpc>
                    <a:spcPct val="90000"/>
                  </a:lnSpc>
                  <a:spcAft>
                    <a:spcPts val="1200"/>
                  </a:spcAft>
                  <a:defRPr/>
                </a:pPr>
                <a:r>
                  <a:rPr lang="en-US" sz="2800">
                    <a:solidFill>
                      <a:schemeClr val="bg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Mobile</a:t>
                </a:r>
              </a:p>
            </p:txBody>
          </p:sp>
          <p:sp>
            <p:nvSpPr>
              <p:cNvPr id="88" name="Graphic 1077">
                <a:extLst>
                  <a:ext uri="{FF2B5EF4-FFF2-40B4-BE49-F238E27FC236}">
                    <a16:creationId xmlns:a16="http://schemas.microsoft.com/office/drawing/2014/main" id="{8A746363-1827-7418-2F36-B073DA71ED4D}"/>
                  </a:ext>
                </a:extLst>
              </p:cNvPr>
              <p:cNvSpPr/>
              <p:nvPr/>
            </p:nvSpPr>
            <p:spPr>
              <a:xfrm>
                <a:off x="5935980" y="2556916"/>
                <a:ext cx="320040" cy="533400"/>
              </a:xfrm>
              <a:custGeom>
                <a:avLst/>
                <a:gdLst>
                  <a:gd name="connsiteX0" fmla="*/ 260033 w 320040"/>
                  <a:gd name="connsiteY0" fmla="*/ 0 h 533400"/>
                  <a:gd name="connsiteX1" fmla="*/ 320040 w 320040"/>
                  <a:gd name="connsiteY1" fmla="*/ 60008 h 533400"/>
                  <a:gd name="connsiteX2" fmla="*/ 320040 w 320040"/>
                  <a:gd name="connsiteY2" fmla="*/ 473393 h 533400"/>
                  <a:gd name="connsiteX3" fmla="*/ 260033 w 320040"/>
                  <a:gd name="connsiteY3" fmla="*/ 533400 h 533400"/>
                  <a:gd name="connsiteX4" fmla="*/ 60008 w 320040"/>
                  <a:gd name="connsiteY4" fmla="*/ 533400 h 533400"/>
                  <a:gd name="connsiteX5" fmla="*/ 0 w 320040"/>
                  <a:gd name="connsiteY5" fmla="*/ 473393 h 533400"/>
                  <a:gd name="connsiteX6" fmla="*/ 0 w 320040"/>
                  <a:gd name="connsiteY6" fmla="*/ 60008 h 533400"/>
                  <a:gd name="connsiteX7" fmla="*/ 60008 w 320040"/>
                  <a:gd name="connsiteY7" fmla="*/ 0 h 533400"/>
                  <a:gd name="connsiteX8" fmla="*/ 260033 w 320040"/>
                  <a:gd name="connsiteY8" fmla="*/ 0 h 533400"/>
                  <a:gd name="connsiteX9" fmla="*/ 193358 w 320040"/>
                  <a:gd name="connsiteY9" fmla="*/ 426720 h 533400"/>
                  <a:gd name="connsiteX10" fmla="*/ 126683 w 320040"/>
                  <a:gd name="connsiteY10" fmla="*/ 426720 h 533400"/>
                  <a:gd name="connsiteX11" fmla="*/ 106680 w 320040"/>
                  <a:gd name="connsiteY11" fmla="*/ 446723 h 533400"/>
                  <a:gd name="connsiteX12" fmla="*/ 126683 w 320040"/>
                  <a:gd name="connsiteY12" fmla="*/ 466725 h 533400"/>
                  <a:gd name="connsiteX13" fmla="*/ 193358 w 320040"/>
                  <a:gd name="connsiteY13" fmla="*/ 466725 h 533400"/>
                  <a:gd name="connsiteX14" fmla="*/ 213360 w 320040"/>
                  <a:gd name="connsiteY14" fmla="*/ 446723 h 533400"/>
                  <a:gd name="connsiteX15" fmla="*/ 193358 w 320040"/>
                  <a:gd name="connsiteY15" fmla="*/ 42672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0040" h="533400">
                    <a:moveTo>
                      <a:pt x="260033" y="0"/>
                    </a:moveTo>
                    <a:cubicBezTo>
                      <a:pt x="293173" y="0"/>
                      <a:pt x="320040" y="26866"/>
                      <a:pt x="320040" y="60008"/>
                    </a:cubicBezTo>
                    <a:lnTo>
                      <a:pt x="320040" y="473393"/>
                    </a:lnTo>
                    <a:cubicBezTo>
                      <a:pt x="320040" y="506533"/>
                      <a:pt x="293173" y="533400"/>
                      <a:pt x="260033" y="533400"/>
                    </a:cubicBezTo>
                    <a:lnTo>
                      <a:pt x="60008" y="533400"/>
                    </a:lnTo>
                    <a:cubicBezTo>
                      <a:pt x="26866" y="533400"/>
                      <a:pt x="0" y="506533"/>
                      <a:pt x="0" y="473393"/>
                    </a:cubicBezTo>
                    <a:lnTo>
                      <a:pt x="0" y="60008"/>
                    </a:lnTo>
                    <a:cubicBezTo>
                      <a:pt x="0" y="26866"/>
                      <a:pt x="26866" y="0"/>
                      <a:pt x="60008" y="0"/>
                    </a:cubicBezTo>
                    <a:lnTo>
                      <a:pt x="260033" y="0"/>
                    </a:lnTo>
                    <a:close/>
                    <a:moveTo>
                      <a:pt x="193358" y="426720"/>
                    </a:moveTo>
                    <a:lnTo>
                      <a:pt x="126683" y="426720"/>
                    </a:lnTo>
                    <a:cubicBezTo>
                      <a:pt x="115636" y="426720"/>
                      <a:pt x="106680" y="435676"/>
                      <a:pt x="106680" y="446723"/>
                    </a:cubicBezTo>
                    <a:cubicBezTo>
                      <a:pt x="106680" y="457769"/>
                      <a:pt x="115636" y="466725"/>
                      <a:pt x="126683" y="466725"/>
                    </a:cubicBezTo>
                    <a:lnTo>
                      <a:pt x="193358" y="466725"/>
                    </a:lnTo>
                    <a:cubicBezTo>
                      <a:pt x="204404" y="466725"/>
                      <a:pt x="213360" y="457769"/>
                      <a:pt x="213360" y="446723"/>
                    </a:cubicBezTo>
                    <a:cubicBezTo>
                      <a:pt x="213360" y="435676"/>
                      <a:pt x="204404" y="426720"/>
                      <a:pt x="193358" y="42672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82873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7A555D2-766C-AE45-8FEF-8DEB628037B9}"/>
                </a:ext>
              </a:extLst>
            </p:cNvPr>
            <p:cNvGrpSpPr/>
            <p:nvPr/>
          </p:nvGrpSpPr>
          <p:grpSpPr>
            <a:xfrm>
              <a:off x="7638598" y="3298161"/>
              <a:ext cx="2307708" cy="1342942"/>
              <a:chOff x="838200" y="2653661"/>
              <a:chExt cx="1280160" cy="741870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16DF461-BD86-235D-261F-C922BE8951A0}"/>
                  </a:ext>
                </a:extLst>
              </p:cNvPr>
              <p:cNvSpPr txBox="1"/>
              <p:nvPr/>
            </p:nvSpPr>
            <p:spPr>
              <a:xfrm>
                <a:off x="838200" y="3181303"/>
                <a:ext cx="1280160" cy="214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828754">
                  <a:lnSpc>
                    <a:spcPct val="90000"/>
                  </a:lnSpc>
                  <a:spcAft>
                    <a:spcPts val="1200"/>
                  </a:spcAft>
                  <a:defRPr/>
                </a:pPr>
                <a:r>
                  <a:rPr lang="en-US" sz="2800">
                    <a:solidFill>
                      <a:schemeClr val="bg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Cloud</a:t>
                </a:r>
              </a:p>
            </p:txBody>
          </p:sp>
          <p:sp>
            <p:nvSpPr>
              <p:cNvPr id="86" name="Graphic 1075">
                <a:extLst>
                  <a:ext uri="{FF2B5EF4-FFF2-40B4-BE49-F238E27FC236}">
                    <a16:creationId xmlns:a16="http://schemas.microsoft.com/office/drawing/2014/main" id="{5E89C95C-47E7-9E96-7DB2-81E6D59C58D8}"/>
                  </a:ext>
                </a:extLst>
              </p:cNvPr>
              <p:cNvSpPr/>
              <p:nvPr/>
            </p:nvSpPr>
            <p:spPr>
              <a:xfrm>
                <a:off x="1218248" y="2653661"/>
                <a:ext cx="520065" cy="339910"/>
              </a:xfrm>
              <a:custGeom>
                <a:avLst/>
                <a:gdLst>
                  <a:gd name="connsiteX0" fmla="*/ 109000 w 520065"/>
                  <a:gd name="connsiteY0" fmla="*/ 126550 h 339910"/>
                  <a:gd name="connsiteX1" fmla="*/ 286913 w 520065"/>
                  <a:gd name="connsiteY1" fmla="*/ 2400 h 339910"/>
                  <a:gd name="connsiteX2" fmla="*/ 411065 w 520065"/>
                  <a:gd name="connsiteY2" fmla="*/ 126550 h 339910"/>
                  <a:gd name="connsiteX3" fmla="*/ 413385 w 520065"/>
                  <a:gd name="connsiteY3" fmla="*/ 126550 h 339910"/>
                  <a:gd name="connsiteX4" fmla="*/ 520065 w 520065"/>
                  <a:gd name="connsiteY4" fmla="*/ 233230 h 339910"/>
                  <a:gd name="connsiteX5" fmla="*/ 413385 w 520065"/>
                  <a:gd name="connsiteY5" fmla="*/ 339910 h 339910"/>
                  <a:gd name="connsiteX6" fmla="*/ 106680 w 520065"/>
                  <a:gd name="connsiteY6" fmla="*/ 339910 h 339910"/>
                  <a:gd name="connsiteX7" fmla="*/ 0 w 520065"/>
                  <a:gd name="connsiteY7" fmla="*/ 233230 h 339910"/>
                  <a:gd name="connsiteX8" fmla="*/ 106680 w 520065"/>
                  <a:gd name="connsiteY8" fmla="*/ 126550 h 339910"/>
                  <a:gd name="connsiteX9" fmla="*/ 109000 w 520065"/>
                  <a:gd name="connsiteY9" fmla="*/ 126550 h 33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0065" h="339910">
                    <a:moveTo>
                      <a:pt x="109000" y="126550"/>
                    </a:moveTo>
                    <a:cubicBezTo>
                      <a:pt x="123847" y="43137"/>
                      <a:pt x="203501" y="-12447"/>
                      <a:pt x="286913" y="2400"/>
                    </a:cubicBezTo>
                    <a:cubicBezTo>
                      <a:pt x="350230" y="13669"/>
                      <a:pt x="399797" y="63234"/>
                      <a:pt x="411065" y="126550"/>
                    </a:cubicBezTo>
                    <a:lnTo>
                      <a:pt x="413385" y="126550"/>
                    </a:lnTo>
                    <a:cubicBezTo>
                      <a:pt x="472302" y="126550"/>
                      <a:pt x="520065" y="174313"/>
                      <a:pt x="520065" y="233230"/>
                    </a:cubicBezTo>
                    <a:cubicBezTo>
                      <a:pt x="520065" y="292147"/>
                      <a:pt x="472302" y="339910"/>
                      <a:pt x="413385" y="339910"/>
                    </a:cubicBezTo>
                    <a:lnTo>
                      <a:pt x="106680" y="339910"/>
                    </a:lnTo>
                    <a:cubicBezTo>
                      <a:pt x="47762" y="339910"/>
                      <a:pt x="0" y="292147"/>
                      <a:pt x="0" y="233230"/>
                    </a:cubicBezTo>
                    <a:cubicBezTo>
                      <a:pt x="0" y="174313"/>
                      <a:pt x="47762" y="126550"/>
                      <a:pt x="106680" y="126550"/>
                    </a:cubicBezTo>
                    <a:lnTo>
                      <a:pt x="109000" y="12655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82873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10D765D-12C1-429E-8B49-B663D7DE6022}"/>
                </a:ext>
              </a:extLst>
            </p:cNvPr>
            <p:cNvGrpSpPr/>
            <p:nvPr/>
          </p:nvGrpSpPr>
          <p:grpSpPr>
            <a:xfrm>
              <a:off x="17593852" y="4245871"/>
              <a:ext cx="2307708" cy="1493930"/>
              <a:chOff x="3916680" y="2570251"/>
              <a:chExt cx="1280160" cy="82528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B3C9049-F888-195A-ADA2-9B925657876B}"/>
                  </a:ext>
                </a:extLst>
              </p:cNvPr>
              <p:cNvSpPr txBox="1"/>
              <p:nvPr/>
            </p:nvSpPr>
            <p:spPr>
              <a:xfrm>
                <a:off x="3916680" y="3181303"/>
                <a:ext cx="1280160" cy="2142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828754">
                  <a:lnSpc>
                    <a:spcPct val="90000"/>
                  </a:lnSpc>
                  <a:spcAft>
                    <a:spcPts val="1200"/>
                  </a:spcAft>
                  <a:defRPr/>
                </a:pPr>
                <a:r>
                  <a:rPr lang="en-US" sz="2800">
                    <a:solidFill>
                      <a:schemeClr val="bg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Desktop</a:t>
                </a:r>
              </a:p>
            </p:txBody>
          </p:sp>
          <p:sp>
            <p:nvSpPr>
              <p:cNvPr id="84" name="Graphic 1076">
                <a:extLst>
                  <a:ext uri="{FF2B5EF4-FFF2-40B4-BE49-F238E27FC236}">
                    <a16:creationId xmlns:a16="http://schemas.microsoft.com/office/drawing/2014/main" id="{60E3581E-05C0-8273-438C-52E7DBC07C49}"/>
                  </a:ext>
                </a:extLst>
              </p:cNvPr>
              <p:cNvSpPr/>
              <p:nvPr/>
            </p:nvSpPr>
            <p:spPr>
              <a:xfrm>
                <a:off x="4290074" y="2570251"/>
                <a:ext cx="533373" cy="506730"/>
              </a:xfrm>
              <a:custGeom>
                <a:avLst/>
                <a:gdLst>
                  <a:gd name="connsiteX0" fmla="*/ 126683 w 533373"/>
                  <a:gd name="connsiteY0" fmla="*/ 506730 h 506730"/>
                  <a:gd name="connsiteX1" fmla="*/ 106686 w 533373"/>
                  <a:gd name="connsiteY1" fmla="*/ 486722 h 506730"/>
                  <a:gd name="connsiteX2" fmla="*/ 123962 w 533373"/>
                  <a:gd name="connsiteY2" fmla="*/ 466912 h 506730"/>
                  <a:gd name="connsiteX3" fmla="*/ 126683 w 533373"/>
                  <a:gd name="connsiteY3" fmla="*/ 466725 h 506730"/>
                  <a:gd name="connsiteX4" fmla="*/ 173328 w 533373"/>
                  <a:gd name="connsiteY4" fmla="*/ 466725 h 506730"/>
                  <a:gd name="connsiteX5" fmla="*/ 173328 w 533373"/>
                  <a:gd name="connsiteY5" fmla="*/ 400103 h 506730"/>
                  <a:gd name="connsiteX6" fmla="*/ 60008 w 533373"/>
                  <a:gd name="connsiteY6" fmla="*/ 400103 h 506730"/>
                  <a:gd name="connsiteX7" fmla="*/ 133 w 533373"/>
                  <a:gd name="connsiteY7" fmla="*/ 344203 h 506730"/>
                  <a:gd name="connsiteX8" fmla="*/ 0 w 533373"/>
                  <a:gd name="connsiteY8" fmla="*/ 340096 h 506730"/>
                  <a:gd name="connsiteX9" fmla="*/ 0 w 533373"/>
                  <a:gd name="connsiteY9" fmla="*/ 60008 h 506730"/>
                  <a:gd name="connsiteX10" fmla="*/ 55900 w 533373"/>
                  <a:gd name="connsiteY10" fmla="*/ 133 h 506730"/>
                  <a:gd name="connsiteX11" fmla="*/ 60008 w 533373"/>
                  <a:gd name="connsiteY11" fmla="*/ 0 h 506730"/>
                  <a:gd name="connsiteX12" fmla="*/ 473366 w 533373"/>
                  <a:gd name="connsiteY12" fmla="*/ 0 h 506730"/>
                  <a:gd name="connsiteX13" fmla="*/ 533240 w 533373"/>
                  <a:gd name="connsiteY13" fmla="*/ 55900 h 506730"/>
                  <a:gd name="connsiteX14" fmla="*/ 533373 w 533373"/>
                  <a:gd name="connsiteY14" fmla="*/ 60008 h 506730"/>
                  <a:gd name="connsiteX15" fmla="*/ 533373 w 533373"/>
                  <a:gd name="connsiteY15" fmla="*/ 340096 h 506730"/>
                  <a:gd name="connsiteX16" fmla="*/ 477473 w 533373"/>
                  <a:gd name="connsiteY16" fmla="*/ 399970 h 506730"/>
                  <a:gd name="connsiteX17" fmla="*/ 473366 w 533373"/>
                  <a:gd name="connsiteY17" fmla="*/ 400103 h 506730"/>
                  <a:gd name="connsiteX18" fmla="*/ 360018 w 533373"/>
                  <a:gd name="connsiteY18" fmla="*/ 400103 h 506730"/>
                  <a:gd name="connsiteX19" fmla="*/ 360018 w 533373"/>
                  <a:gd name="connsiteY19" fmla="*/ 466725 h 506730"/>
                  <a:gd name="connsiteX20" fmla="*/ 406718 w 533373"/>
                  <a:gd name="connsiteY20" fmla="*/ 466725 h 506730"/>
                  <a:gd name="connsiteX21" fmla="*/ 426923 w 533373"/>
                  <a:gd name="connsiteY21" fmla="*/ 486522 h 506730"/>
                  <a:gd name="connsiteX22" fmla="*/ 409438 w 533373"/>
                  <a:gd name="connsiteY22" fmla="*/ 506570 h 506730"/>
                  <a:gd name="connsiteX23" fmla="*/ 406718 w 533373"/>
                  <a:gd name="connsiteY23" fmla="*/ 506730 h 506730"/>
                  <a:gd name="connsiteX24" fmla="*/ 126683 w 533373"/>
                  <a:gd name="connsiteY24" fmla="*/ 506730 h 506730"/>
                  <a:gd name="connsiteX25" fmla="*/ 319987 w 533373"/>
                  <a:gd name="connsiteY25" fmla="*/ 400103 h 506730"/>
                  <a:gd name="connsiteX26" fmla="*/ 213307 w 533373"/>
                  <a:gd name="connsiteY26" fmla="*/ 400103 h 506730"/>
                  <a:gd name="connsiteX27" fmla="*/ 213333 w 533373"/>
                  <a:gd name="connsiteY27" fmla="*/ 466725 h 506730"/>
                  <a:gd name="connsiteX28" fmla="*/ 320013 w 533373"/>
                  <a:gd name="connsiteY28" fmla="*/ 466725 h 506730"/>
                  <a:gd name="connsiteX29" fmla="*/ 319987 w 533373"/>
                  <a:gd name="connsiteY29" fmla="*/ 400103 h 50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3373" h="506730">
                    <a:moveTo>
                      <a:pt x="126683" y="506730"/>
                    </a:moveTo>
                    <a:cubicBezTo>
                      <a:pt x="115636" y="506727"/>
                      <a:pt x="106683" y="497769"/>
                      <a:pt x="106686" y="486722"/>
                    </a:cubicBezTo>
                    <a:cubicBezTo>
                      <a:pt x="106689" y="476729"/>
                      <a:pt x="114064" y="468275"/>
                      <a:pt x="123962" y="466912"/>
                    </a:cubicBezTo>
                    <a:lnTo>
                      <a:pt x="126683" y="466725"/>
                    </a:lnTo>
                    <a:lnTo>
                      <a:pt x="173328" y="466725"/>
                    </a:lnTo>
                    <a:lnTo>
                      <a:pt x="173328" y="400103"/>
                    </a:lnTo>
                    <a:lnTo>
                      <a:pt x="60008" y="400103"/>
                    </a:lnTo>
                    <a:cubicBezTo>
                      <a:pt x="28457" y="400106"/>
                      <a:pt x="2293" y="375679"/>
                      <a:pt x="133" y="344203"/>
                    </a:cubicBezTo>
                    <a:lnTo>
                      <a:pt x="0" y="340096"/>
                    </a:lnTo>
                    <a:lnTo>
                      <a:pt x="0" y="60008"/>
                    </a:lnTo>
                    <a:cubicBezTo>
                      <a:pt x="-4" y="28457"/>
                      <a:pt x="24424" y="2293"/>
                      <a:pt x="55900" y="133"/>
                    </a:cubicBezTo>
                    <a:lnTo>
                      <a:pt x="60008" y="0"/>
                    </a:lnTo>
                    <a:lnTo>
                      <a:pt x="473366" y="0"/>
                    </a:lnTo>
                    <a:cubicBezTo>
                      <a:pt x="504916" y="-4"/>
                      <a:pt x="531080" y="24424"/>
                      <a:pt x="533240" y="55900"/>
                    </a:cubicBezTo>
                    <a:lnTo>
                      <a:pt x="533373" y="60008"/>
                    </a:lnTo>
                    <a:lnTo>
                      <a:pt x="533373" y="340096"/>
                    </a:lnTo>
                    <a:cubicBezTo>
                      <a:pt x="533376" y="371646"/>
                      <a:pt x="508949" y="397810"/>
                      <a:pt x="477473" y="399970"/>
                    </a:cubicBezTo>
                    <a:lnTo>
                      <a:pt x="473366" y="400103"/>
                    </a:lnTo>
                    <a:lnTo>
                      <a:pt x="360018" y="400103"/>
                    </a:lnTo>
                    <a:lnTo>
                      <a:pt x="360018" y="466725"/>
                    </a:lnTo>
                    <a:lnTo>
                      <a:pt x="406718" y="466725"/>
                    </a:lnTo>
                    <a:cubicBezTo>
                      <a:pt x="417764" y="466613"/>
                      <a:pt x="426811" y="475475"/>
                      <a:pt x="426923" y="486522"/>
                    </a:cubicBezTo>
                    <a:cubicBezTo>
                      <a:pt x="427027" y="496673"/>
                      <a:pt x="419508" y="505293"/>
                      <a:pt x="409438" y="506570"/>
                    </a:cubicBezTo>
                    <a:lnTo>
                      <a:pt x="406718" y="506730"/>
                    </a:lnTo>
                    <a:lnTo>
                      <a:pt x="126683" y="506730"/>
                    </a:lnTo>
                    <a:close/>
                    <a:moveTo>
                      <a:pt x="319987" y="400103"/>
                    </a:moveTo>
                    <a:lnTo>
                      <a:pt x="213307" y="400103"/>
                    </a:lnTo>
                    <a:lnTo>
                      <a:pt x="213333" y="466725"/>
                    </a:lnTo>
                    <a:lnTo>
                      <a:pt x="320013" y="466725"/>
                    </a:lnTo>
                    <a:lnTo>
                      <a:pt x="319987" y="400103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82873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BC7B327-1B5B-0AA2-3FA5-C8D8422EDBAD}"/>
                </a:ext>
              </a:extLst>
            </p:cNvPr>
            <p:cNvGrpSpPr/>
            <p:nvPr/>
          </p:nvGrpSpPr>
          <p:grpSpPr>
            <a:xfrm>
              <a:off x="2453828" y="5968965"/>
              <a:ext cx="2307706" cy="1517786"/>
              <a:chOff x="6978926" y="2636926"/>
              <a:chExt cx="1280160" cy="838459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0A30CF6-8CB6-36A8-C633-EFE5E5FDE5C5}"/>
                  </a:ext>
                </a:extLst>
              </p:cNvPr>
              <p:cNvSpPr txBox="1"/>
              <p:nvPr/>
            </p:nvSpPr>
            <p:spPr>
              <a:xfrm>
                <a:off x="6978926" y="3261157"/>
                <a:ext cx="1280160" cy="214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828754">
                  <a:lnSpc>
                    <a:spcPct val="90000"/>
                  </a:lnSpc>
                  <a:spcAft>
                    <a:spcPts val="1200"/>
                  </a:spcAft>
                  <a:defRPr/>
                </a:pPr>
                <a:r>
                  <a:rPr lang="en-US" sz="2800">
                    <a:solidFill>
                      <a:schemeClr val="bg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Games</a:t>
                </a:r>
              </a:p>
            </p:txBody>
          </p:sp>
          <p:sp>
            <p:nvSpPr>
              <p:cNvPr id="82" name="Graphic 1078">
                <a:extLst>
                  <a:ext uri="{FF2B5EF4-FFF2-40B4-BE49-F238E27FC236}">
                    <a16:creationId xmlns:a16="http://schemas.microsoft.com/office/drawing/2014/main" id="{CAA0CC72-53C8-9BAD-820A-F54E92754C11}"/>
                  </a:ext>
                </a:extLst>
              </p:cNvPr>
              <p:cNvSpPr/>
              <p:nvPr/>
            </p:nvSpPr>
            <p:spPr>
              <a:xfrm>
                <a:off x="7368503" y="2636926"/>
                <a:ext cx="533474" cy="373380"/>
              </a:xfrm>
              <a:custGeom>
                <a:avLst/>
                <a:gdLst>
                  <a:gd name="connsiteX0" fmla="*/ 346694 w 533474"/>
                  <a:gd name="connsiteY0" fmla="*/ 0 h 373380"/>
                  <a:gd name="connsiteX1" fmla="*/ 533475 w 533474"/>
                  <a:gd name="connsiteY1" fmla="*/ 186599 h 373380"/>
                  <a:gd name="connsiteX2" fmla="*/ 353095 w 533474"/>
                  <a:gd name="connsiteY2" fmla="*/ 373273 h 373380"/>
                  <a:gd name="connsiteX3" fmla="*/ 346694 w 533474"/>
                  <a:gd name="connsiteY3" fmla="*/ 373380 h 373380"/>
                  <a:gd name="connsiteX4" fmla="*/ 186781 w 533474"/>
                  <a:gd name="connsiteY4" fmla="*/ 373380 h 373380"/>
                  <a:gd name="connsiteX5" fmla="*/ 0 w 533474"/>
                  <a:gd name="connsiteY5" fmla="*/ 186781 h 373380"/>
                  <a:gd name="connsiteX6" fmla="*/ 180380 w 533474"/>
                  <a:gd name="connsiteY6" fmla="*/ 107 h 373380"/>
                  <a:gd name="connsiteX7" fmla="*/ 186754 w 533474"/>
                  <a:gd name="connsiteY7" fmla="*/ 0 h 373380"/>
                  <a:gd name="connsiteX8" fmla="*/ 346668 w 533474"/>
                  <a:gd name="connsiteY8" fmla="*/ 0 h 373380"/>
                  <a:gd name="connsiteX9" fmla="*/ 340080 w 533474"/>
                  <a:gd name="connsiteY9" fmla="*/ 200025 h 373380"/>
                  <a:gd name="connsiteX10" fmla="*/ 306743 w 533474"/>
                  <a:gd name="connsiteY10" fmla="*/ 233363 h 373380"/>
                  <a:gd name="connsiteX11" fmla="*/ 340080 w 533474"/>
                  <a:gd name="connsiteY11" fmla="*/ 266700 h 373380"/>
                  <a:gd name="connsiteX12" fmla="*/ 373418 w 533474"/>
                  <a:gd name="connsiteY12" fmla="*/ 233363 h 373380"/>
                  <a:gd name="connsiteX13" fmla="*/ 340080 w 533474"/>
                  <a:gd name="connsiteY13" fmla="*/ 200025 h 373380"/>
                  <a:gd name="connsiteX14" fmla="*/ 160058 w 533474"/>
                  <a:gd name="connsiteY14" fmla="*/ 106680 h 373380"/>
                  <a:gd name="connsiteX15" fmla="*/ 140242 w 533474"/>
                  <a:gd name="connsiteY15" fmla="*/ 123962 h 373380"/>
                  <a:gd name="connsiteX16" fmla="*/ 140055 w 533474"/>
                  <a:gd name="connsiteY16" fmla="*/ 126683 h 373380"/>
                  <a:gd name="connsiteX17" fmla="*/ 140055 w 533474"/>
                  <a:gd name="connsiteY17" fmla="*/ 166634 h 373380"/>
                  <a:gd name="connsiteX18" fmla="*/ 100050 w 533474"/>
                  <a:gd name="connsiteY18" fmla="*/ 166634 h 373380"/>
                  <a:gd name="connsiteX19" fmla="*/ 79845 w 533474"/>
                  <a:gd name="connsiteY19" fmla="*/ 186431 h 373380"/>
                  <a:gd name="connsiteX20" fmla="*/ 97330 w 533474"/>
                  <a:gd name="connsiteY20" fmla="*/ 206479 h 373380"/>
                  <a:gd name="connsiteX21" fmla="*/ 100050 w 533474"/>
                  <a:gd name="connsiteY21" fmla="*/ 206666 h 373380"/>
                  <a:gd name="connsiteX22" fmla="*/ 140055 w 533474"/>
                  <a:gd name="connsiteY22" fmla="*/ 206639 h 373380"/>
                  <a:gd name="connsiteX23" fmla="*/ 140055 w 533474"/>
                  <a:gd name="connsiteY23" fmla="*/ 246698 h 373380"/>
                  <a:gd name="connsiteX24" fmla="*/ 160064 w 533474"/>
                  <a:gd name="connsiteY24" fmla="*/ 266695 h 373380"/>
                  <a:gd name="connsiteX25" fmla="*/ 179873 w 533474"/>
                  <a:gd name="connsiteY25" fmla="*/ 249418 h 373380"/>
                  <a:gd name="connsiteX26" fmla="*/ 180060 w 533474"/>
                  <a:gd name="connsiteY26" fmla="*/ 246698 h 373380"/>
                  <a:gd name="connsiteX27" fmla="*/ 180060 w 533474"/>
                  <a:gd name="connsiteY27" fmla="*/ 206639 h 373380"/>
                  <a:gd name="connsiteX28" fmla="*/ 220065 w 533474"/>
                  <a:gd name="connsiteY28" fmla="*/ 206639 h 373380"/>
                  <a:gd name="connsiteX29" fmla="*/ 239878 w 533474"/>
                  <a:gd name="connsiteY29" fmla="*/ 186450 h 373380"/>
                  <a:gd name="connsiteX30" fmla="*/ 222785 w 533474"/>
                  <a:gd name="connsiteY30" fmla="*/ 166848 h 373380"/>
                  <a:gd name="connsiteX31" fmla="*/ 220065 w 533474"/>
                  <a:gd name="connsiteY31" fmla="*/ 166661 h 373380"/>
                  <a:gd name="connsiteX32" fmla="*/ 180060 w 533474"/>
                  <a:gd name="connsiteY32" fmla="*/ 166634 h 373380"/>
                  <a:gd name="connsiteX33" fmla="*/ 180060 w 533474"/>
                  <a:gd name="connsiteY33" fmla="*/ 126683 h 373380"/>
                  <a:gd name="connsiteX34" fmla="*/ 160058 w 533474"/>
                  <a:gd name="connsiteY34" fmla="*/ 106680 h 373380"/>
                  <a:gd name="connsiteX35" fmla="*/ 393420 w 533474"/>
                  <a:gd name="connsiteY35" fmla="*/ 106680 h 373380"/>
                  <a:gd name="connsiteX36" fmla="*/ 360083 w 533474"/>
                  <a:gd name="connsiteY36" fmla="*/ 140018 h 373380"/>
                  <a:gd name="connsiteX37" fmla="*/ 393420 w 533474"/>
                  <a:gd name="connsiteY37" fmla="*/ 173355 h 373380"/>
                  <a:gd name="connsiteX38" fmla="*/ 426758 w 533474"/>
                  <a:gd name="connsiteY38" fmla="*/ 140018 h 373380"/>
                  <a:gd name="connsiteX39" fmla="*/ 393420 w 533474"/>
                  <a:gd name="connsiteY39" fmla="*/ 106680 h 37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74" h="373380">
                    <a:moveTo>
                      <a:pt x="346694" y="0"/>
                    </a:moveTo>
                    <a:cubicBezTo>
                      <a:pt x="449801" y="-50"/>
                      <a:pt x="533424" y="83493"/>
                      <a:pt x="533475" y="186599"/>
                    </a:cubicBezTo>
                    <a:cubicBezTo>
                      <a:pt x="533526" y="287284"/>
                      <a:pt x="453724" y="369870"/>
                      <a:pt x="353095" y="373273"/>
                    </a:cubicBezTo>
                    <a:lnTo>
                      <a:pt x="346694" y="373380"/>
                    </a:lnTo>
                    <a:lnTo>
                      <a:pt x="186781" y="373380"/>
                    </a:lnTo>
                    <a:cubicBezTo>
                      <a:pt x="83675" y="373431"/>
                      <a:pt x="50" y="289887"/>
                      <a:pt x="0" y="186781"/>
                    </a:cubicBezTo>
                    <a:cubicBezTo>
                      <a:pt x="-49" y="86096"/>
                      <a:pt x="79752" y="3510"/>
                      <a:pt x="180380" y="107"/>
                    </a:cubicBezTo>
                    <a:lnTo>
                      <a:pt x="186754" y="0"/>
                    </a:lnTo>
                    <a:lnTo>
                      <a:pt x="346668" y="0"/>
                    </a:lnTo>
                    <a:close/>
                    <a:moveTo>
                      <a:pt x="340080" y="200025"/>
                    </a:moveTo>
                    <a:cubicBezTo>
                      <a:pt x="321667" y="200025"/>
                      <a:pt x="306743" y="214950"/>
                      <a:pt x="306743" y="233363"/>
                    </a:cubicBezTo>
                    <a:cubicBezTo>
                      <a:pt x="306743" y="251776"/>
                      <a:pt x="321667" y="266700"/>
                      <a:pt x="340080" y="266700"/>
                    </a:cubicBezTo>
                    <a:cubicBezTo>
                      <a:pt x="358493" y="266700"/>
                      <a:pt x="373418" y="251776"/>
                      <a:pt x="373418" y="233363"/>
                    </a:cubicBezTo>
                    <a:cubicBezTo>
                      <a:pt x="373418" y="214950"/>
                      <a:pt x="358493" y="200025"/>
                      <a:pt x="340080" y="200025"/>
                    </a:cubicBezTo>
                    <a:close/>
                    <a:moveTo>
                      <a:pt x="160058" y="106680"/>
                    </a:moveTo>
                    <a:cubicBezTo>
                      <a:pt x="150062" y="106681"/>
                      <a:pt x="141601" y="114060"/>
                      <a:pt x="140242" y="123962"/>
                    </a:cubicBezTo>
                    <a:lnTo>
                      <a:pt x="140055" y="126683"/>
                    </a:lnTo>
                    <a:lnTo>
                      <a:pt x="140055" y="166634"/>
                    </a:lnTo>
                    <a:lnTo>
                      <a:pt x="100050" y="166634"/>
                    </a:lnTo>
                    <a:cubicBezTo>
                      <a:pt x="89004" y="166522"/>
                      <a:pt x="79957" y="175385"/>
                      <a:pt x="79845" y="186431"/>
                    </a:cubicBezTo>
                    <a:cubicBezTo>
                      <a:pt x="79742" y="196582"/>
                      <a:pt x="87259" y="205202"/>
                      <a:pt x="97330" y="206479"/>
                    </a:cubicBezTo>
                    <a:lnTo>
                      <a:pt x="100050" y="206666"/>
                    </a:lnTo>
                    <a:lnTo>
                      <a:pt x="140055" y="206639"/>
                    </a:lnTo>
                    <a:lnTo>
                      <a:pt x="140055" y="246698"/>
                    </a:lnTo>
                    <a:cubicBezTo>
                      <a:pt x="140059" y="257744"/>
                      <a:pt x="149017" y="266697"/>
                      <a:pt x="160064" y="266695"/>
                    </a:cubicBezTo>
                    <a:cubicBezTo>
                      <a:pt x="170055" y="266692"/>
                      <a:pt x="178512" y="259315"/>
                      <a:pt x="179873" y="249418"/>
                    </a:cubicBezTo>
                    <a:lnTo>
                      <a:pt x="180060" y="246698"/>
                    </a:lnTo>
                    <a:lnTo>
                      <a:pt x="180060" y="206639"/>
                    </a:lnTo>
                    <a:lnTo>
                      <a:pt x="220065" y="206639"/>
                    </a:lnTo>
                    <a:cubicBezTo>
                      <a:pt x="231112" y="206535"/>
                      <a:pt x="239982" y="197497"/>
                      <a:pt x="239878" y="186450"/>
                    </a:cubicBezTo>
                    <a:cubicBezTo>
                      <a:pt x="239788" y="176598"/>
                      <a:pt x="232533" y="168280"/>
                      <a:pt x="222785" y="166848"/>
                    </a:cubicBezTo>
                    <a:lnTo>
                      <a:pt x="220065" y="166661"/>
                    </a:lnTo>
                    <a:lnTo>
                      <a:pt x="180060" y="166634"/>
                    </a:lnTo>
                    <a:lnTo>
                      <a:pt x="180060" y="126683"/>
                    </a:lnTo>
                    <a:cubicBezTo>
                      <a:pt x="180060" y="115636"/>
                      <a:pt x="171105" y="106680"/>
                      <a:pt x="160058" y="106680"/>
                    </a:cubicBezTo>
                    <a:close/>
                    <a:moveTo>
                      <a:pt x="393420" y="106680"/>
                    </a:moveTo>
                    <a:cubicBezTo>
                      <a:pt x="375007" y="106680"/>
                      <a:pt x="360083" y="121606"/>
                      <a:pt x="360083" y="140018"/>
                    </a:cubicBezTo>
                    <a:cubicBezTo>
                      <a:pt x="360083" y="158431"/>
                      <a:pt x="375007" y="173355"/>
                      <a:pt x="393420" y="173355"/>
                    </a:cubicBezTo>
                    <a:cubicBezTo>
                      <a:pt x="411833" y="173355"/>
                      <a:pt x="426758" y="158431"/>
                      <a:pt x="426758" y="140018"/>
                    </a:cubicBezTo>
                    <a:cubicBezTo>
                      <a:pt x="426758" y="121606"/>
                      <a:pt x="411833" y="106680"/>
                      <a:pt x="393420" y="10668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82873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A68AD9D-BD13-1799-6188-CC63474073A7}"/>
                </a:ext>
              </a:extLst>
            </p:cNvPr>
            <p:cNvGrpSpPr/>
            <p:nvPr/>
          </p:nvGrpSpPr>
          <p:grpSpPr>
            <a:xfrm>
              <a:off x="20131494" y="5968965"/>
              <a:ext cx="2307706" cy="1518332"/>
              <a:chOff x="8534400" y="2556771"/>
              <a:chExt cx="1280160" cy="838760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953E35C-7BA2-9005-0E99-478D41A4B260}"/>
                  </a:ext>
                </a:extLst>
              </p:cNvPr>
              <p:cNvSpPr txBox="1"/>
              <p:nvPr/>
            </p:nvSpPr>
            <p:spPr>
              <a:xfrm>
                <a:off x="8534400" y="3181303"/>
                <a:ext cx="1280160" cy="2142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828754">
                  <a:lnSpc>
                    <a:spcPct val="90000"/>
                  </a:lnSpc>
                  <a:spcAft>
                    <a:spcPts val="1200"/>
                  </a:spcAft>
                  <a:defRPr/>
                </a:pPr>
                <a:r>
                  <a:rPr lang="en-US" sz="2800">
                    <a:solidFill>
                      <a:schemeClr val="bg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IoT</a:t>
                </a:r>
              </a:p>
            </p:txBody>
          </p:sp>
          <p:sp>
            <p:nvSpPr>
              <p:cNvPr id="80" name="Graphic 1079">
                <a:extLst>
                  <a:ext uri="{FF2B5EF4-FFF2-40B4-BE49-F238E27FC236}">
                    <a16:creationId xmlns:a16="http://schemas.microsoft.com/office/drawing/2014/main" id="{0C851CC5-C5D8-5955-7919-92B38036A348}"/>
                  </a:ext>
                </a:extLst>
              </p:cNvPr>
              <p:cNvSpPr/>
              <p:nvPr/>
            </p:nvSpPr>
            <p:spPr>
              <a:xfrm>
                <a:off x="8907785" y="2556771"/>
                <a:ext cx="533390" cy="533690"/>
              </a:xfrm>
              <a:custGeom>
                <a:avLst/>
                <a:gdLst>
                  <a:gd name="connsiteX0" fmla="*/ 453376 w 533390"/>
                  <a:gd name="connsiteY0" fmla="*/ 66645 h 533690"/>
                  <a:gd name="connsiteX1" fmla="*/ 386728 w 533390"/>
                  <a:gd name="connsiteY1" fmla="*/ 133347 h 533690"/>
                  <a:gd name="connsiteX2" fmla="*/ 373046 w 533390"/>
                  <a:gd name="connsiteY2" fmla="*/ 131934 h 533690"/>
                  <a:gd name="connsiteX3" fmla="*/ 338908 w 533390"/>
                  <a:gd name="connsiteY3" fmla="*/ 188421 h 533690"/>
                  <a:gd name="connsiteX4" fmla="*/ 373366 w 533390"/>
                  <a:gd name="connsiteY4" fmla="*/ 266910 h 533690"/>
                  <a:gd name="connsiteX5" fmla="*/ 373366 w 533390"/>
                  <a:gd name="connsiteY5" fmla="*/ 268457 h 533690"/>
                  <a:gd name="connsiteX6" fmla="*/ 407930 w 533390"/>
                  <a:gd name="connsiteY6" fmla="*/ 275418 h 533690"/>
                  <a:gd name="connsiteX7" fmla="*/ 498187 w 533390"/>
                  <a:gd name="connsiteY7" fmla="*/ 248129 h 533690"/>
                  <a:gd name="connsiteX8" fmla="*/ 525476 w 533390"/>
                  <a:gd name="connsiteY8" fmla="*/ 338389 h 533690"/>
                  <a:gd name="connsiteX9" fmla="*/ 435219 w 533390"/>
                  <a:gd name="connsiteY9" fmla="*/ 365675 h 533690"/>
                  <a:gd name="connsiteX10" fmla="*/ 400489 w 533390"/>
                  <a:gd name="connsiteY10" fmla="*/ 314730 h 533690"/>
                  <a:gd name="connsiteX11" fmla="*/ 365285 w 533390"/>
                  <a:gd name="connsiteY11" fmla="*/ 307662 h 533690"/>
                  <a:gd name="connsiteX12" fmla="*/ 318826 w 533390"/>
                  <a:gd name="connsiteY12" fmla="*/ 360015 h 533690"/>
                  <a:gd name="connsiteX13" fmla="*/ 332028 w 533390"/>
                  <a:gd name="connsiteY13" fmla="*/ 400340 h 533690"/>
                  <a:gd name="connsiteX14" fmla="*/ 333361 w 533390"/>
                  <a:gd name="connsiteY14" fmla="*/ 400340 h 533690"/>
                  <a:gd name="connsiteX15" fmla="*/ 399988 w 533390"/>
                  <a:gd name="connsiteY15" fmla="*/ 467063 h 533690"/>
                  <a:gd name="connsiteX16" fmla="*/ 333265 w 533390"/>
                  <a:gd name="connsiteY16" fmla="*/ 533690 h 533690"/>
                  <a:gd name="connsiteX17" fmla="*/ 266638 w 533390"/>
                  <a:gd name="connsiteY17" fmla="*/ 466967 h 533690"/>
                  <a:gd name="connsiteX18" fmla="*/ 294103 w 533390"/>
                  <a:gd name="connsiteY18" fmla="*/ 413089 h 533690"/>
                  <a:gd name="connsiteX19" fmla="*/ 280874 w 533390"/>
                  <a:gd name="connsiteY19" fmla="*/ 372657 h 533690"/>
                  <a:gd name="connsiteX20" fmla="*/ 180809 w 533390"/>
                  <a:gd name="connsiteY20" fmla="*/ 330172 h 533690"/>
                  <a:gd name="connsiteX21" fmla="*/ 132936 w 533390"/>
                  <a:gd name="connsiteY21" fmla="*/ 352788 h 533690"/>
                  <a:gd name="connsiteX22" fmla="*/ 74153 w 533390"/>
                  <a:gd name="connsiteY22" fmla="*/ 426514 h 533690"/>
                  <a:gd name="connsiteX23" fmla="*/ 426 w 533390"/>
                  <a:gd name="connsiteY23" fmla="*/ 367734 h 533690"/>
                  <a:gd name="connsiteX24" fmla="*/ 59209 w 533390"/>
                  <a:gd name="connsiteY24" fmla="*/ 294004 h 533690"/>
                  <a:gd name="connsiteX25" fmla="*/ 116721 w 533390"/>
                  <a:gd name="connsiteY25" fmla="*/ 316197 h 533690"/>
                  <a:gd name="connsiteX26" fmla="*/ 163500 w 533390"/>
                  <a:gd name="connsiteY26" fmla="*/ 294114 h 533690"/>
                  <a:gd name="connsiteX27" fmla="*/ 184409 w 533390"/>
                  <a:gd name="connsiteY27" fmla="*/ 198982 h 533690"/>
                  <a:gd name="connsiteX28" fmla="*/ 157979 w 533390"/>
                  <a:gd name="connsiteY28" fmla="*/ 168845 h 533690"/>
                  <a:gd name="connsiteX29" fmla="*/ 71384 w 533390"/>
                  <a:gd name="connsiteY29" fmla="*/ 131530 h 533690"/>
                  <a:gd name="connsiteX30" fmla="*/ 108698 w 533390"/>
                  <a:gd name="connsiteY30" fmla="*/ 44935 h 533690"/>
                  <a:gd name="connsiteX31" fmla="*/ 195294 w 533390"/>
                  <a:gd name="connsiteY31" fmla="*/ 82249 h 533690"/>
                  <a:gd name="connsiteX32" fmla="*/ 189023 w 533390"/>
                  <a:gd name="connsiteY32" fmla="*/ 143562 h 533690"/>
                  <a:gd name="connsiteX33" fmla="*/ 215240 w 533390"/>
                  <a:gd name="connsiteY33" fmla="*/ 173432 h 533690"/>
                  <a:gd name="connsiteX34" fmla="*/ 266686 w 533390"/>
                  <a:gd name="connsiteY34" fmla="*/ 160230 h 533690"/>
                  <a:gd name="connsiteX35" fmla="*/ 304931 w 533390"/>
                  <a:gd name="connsiteY35" fmla="*/ 167298 h 533690"/>
                  <a:gd name="connsiteX36" fmla="*/ 338135 w 533390"/>
                  <a:gd name="connsiteY36" fmla="*/ 112358 h 533690"/>
                  <a:gd name="connsiteX37" fmla="*/ 341018 w 533390"/>
                  <a:gd name="connsiteY37" fmla="*/ 18109 h 533690"/>
                  <a:gd name="connsiteX38" fmla="*/ 435267 w 533390"/>
                  <a:gd name="connsiteY38" fmla="*/ 20993 h 533690"/>
                  <a:gd name="connsiteX39" fmla="*/ 453376 w 533390"/>
                  <a:gd name="connsiteY39" fmla="*/ 66672 h 53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390" h="533690">
                    <a:moveTo>
                      <a:pt x="453376" y="66645"/>
                    </a:moveTo>
                    <a:cubicBezTo>
                      <a:pt x="453389" y="103469"/>
                      <a:pt x="423551" y="133332"/>
                      <a:pt x="386728" y="133347"/>
                    </a:cubicBezTo>
                    <a:cubicBezTo>
                      <a:pt x="382130" y="133349"/>
                      <a:pt x="377545" y="132875"/>
                      <a:pt x="373046" y="131934"/>
                    </a:cubicBezTo>
                    <a:lnTo>
                      <a:pt x="338908" y="188421"/>
                    </a:lnTo>
                    <a:cubicBezTo>
                      <a:pt x="360890" y="208596"/>
                      <a:pt x="373393" y="237075"/>
                      <a:pt x="373366" y="266910"/>
                    </a:cubicBezTo>
                    <a:lnTo>
                      <a:pt x="373366" y="268457"/>
                    </a:lnTo>
                    <a:lnTo>
                      <a:pt x="407930" y="275418"/>
                    </a:lnTo>
                    <a:cubicBezTo>
                      <a:pt x="425319" y="242958"/>
                      <a:pt x="465730" y="230741"/>
                      <a:pt x="498187" y="248129"/>
                    </a:cubicBezTo>
                    <a:cubicBezTo>
                      <a:pt x="530647" y="265518"/>
                      <a:pt x="542865" y="305929"/>
                      <a:pt x="525476" y="338389"/>
                    </a:cubicBezTo>
                    <a:cubicBezTo>
                      <a:pt x="508087" y="370846"/>
                      <a:pt x="467679" y="383064"/>
                      <a:pt x="435219" y="365675"/>
                    </a:cubicBezTo>
                    <a:cubicBezTo>
                      <a:pt x="416014" y="355388"/>
                      <a:pt x="403047" y="336367"/>
                      <a:pt x="400489" y="314730"/>
                    </a:cubicBezTo>
                    <a:lnTo>
                      <a:pt x="365285" y="307662"/>
                    </a:lnTo>
                    <a:cubicBezTo>
                      <a:pt x="356100" y="329825"/>
                      <a:pt x="339740" y="348262"/>
                      <a:pt x="318826" y="360015"/>
                    </a:cubicBezTo>
                    <a:lnTo>
                      <a:pt x="332028" y="400340"/>
                    </a:lnTo>
                    <a:lnTo>
                      <a:pt x="333361" y="400340"/>
                    </a:lnTo>
                    <a:cubicBezTo>
                      <a:pt x="370184" y="400367"/>
                      <a:pt x="400015" y="430240"/>
                      <a:pt x="399988" y="467063"/>
                    </a:cubicBezTo>
                    <a:cubicBezTo>
                      <a:pt x="399961" y="503887"/>
                      <a:pt x="370088" y="533717"/>
                      <a:pt x="333265" y="533690"/>
                    </a:cubicBezTo>
                    <a:cubicBezTo>
                      <a:pt x="296442" y="533664"/>
                      <a:pt x="266611" y="503791"/>
                      <a:pt x="266638" y="466967"/>
                    </a:cubicBezTo>
                    <a:cubicBezTo>
                      <a:pt x="266654" y="445650"/>
                      <a:pt x="276861" y="425626"/>
                      <a:pt x="294103" y="413089"/>
                    </a:cubicBezTo>
                    <a:lnTo>
                      <a:pt x="280874" y="372657"/>
                    </a:lnTo>
                    <a:cubicBezTo>
                      <a:pt x="242259" y="377863"/>
                      <a:pt x="203883" y="361570"/>
                      <a:pt x="180809" y="330172"/>
                    </a:cubicBezTo>
                    <a:lnTo>
                      <a:pt x="132936" y="352788"/>
                    </a:lnTo>
                    <a:cubicBezTo>
                      <a:pt x="137063" y="389379"/>
                      <a:pt x="110745" y="422388"/>
                      <a:pt x="74153" y="426514"/>
                    </a:cubicBezTo>
                    <a:cubicBezTo>
                      <a:pt x="37562" y="430643"/>
                      <a:pt x="4553" y="404325"/>
                      <a:pt x="426" y="367734"/>
                    </a:cubicBezTo>
                    <a:cubicBezTo>
                      <a:pt x="-3701" y="331140"/>
                      <a:pt x="22617" y="298133"/>
                      <a:pt x="59209" y="294004"/>
                    </a:cubicBezTo>
                    <a:cubicBezTo>
                      <a:pt x="80853" y="291564"/>
                      <a:pt x="102326" y="299850"/>
                      <a:pt x="116721" y="316197"/>
                    </a:cubicBezTo>
                    <a:lnTo>
                      <a:pt x="163500" y="294114"/>
                    </a:lnTo>
                    <a:cubicBezTo>
                      <a:pt x="154769" y="260886"/>
                      <a:pt x="162549" y="225487"/>
                      <a:pt x="184409" y="198982"/>
                    </a:cubicBezTo>
                    <a:lnTo>
                      <a:pt x="157979" y="168845"/>
                    </a:lnTo>
                    <a:cubicBezTo>
                      <a:pt x="123762" y="182453"/>
                      <a:pt x="84992" y="165747"/>
                      <a:pt x="71384" y="131530"/>
                    </a:cubicBezTo>
                    <a:cubicBezTo>
                      <a:pt x="57775" y="97314"/>
                      <a:pt x="74481" y="58544"/>
                      <a:pt x="108698" y="44935"/>
                    </a:cubicBezTo>
                    <a:cubicBezTo>
                      <a:pt x="142915" y="31327"/>
                      <a:pt x="181685" y="48033"/>
                      <a:pt x="195294" y="82249"/>
                    </a:cubicBezTo>
                    <a:cubicBezTo>
                      <a:pt x="203341" y="102484"/>
                      <a:pt x="201000" y="125375"/>
                      <a:pt x="189023" y="143562"/>
                    </a:cubicBezTo>
                    <a:lnTo>
                      <a:pt x="215240" y="173432"/>
                    </a:lnTo>
                    <a:cubicBezTo>
                      <a:pt x="230994" y="164745"/>
                      <a:pt x="248697" y="160202"/>
                      <a:pt x="266686" y="160230"/>
                    </a:cubicBezTo>
                    <a:cubicBezTo>
                      <a:pt x="280154" y="160230"/>
                      <a:pt x="293089" y="162737"/>
                      <a:pt x="304931" y="167298"/>
                    </a:cubicBezTo>
                    <a:lnTo>
                      <a:pt x="338135" y="112358"/>
                    </a:lnTo>
                    <a:cubicBezTo>
                      <a:pt x="312905" y="85535"/>
                      <a:pt x="314196" y="43339"/>
                      <a:pt x="341018" y="18109"/>
                    </a:cubicBezTo>
                    <a:cubicBezTo>
                      <a:pt x="367840" y="-7121"/>
                      <a:pt x="410037" y="-5830"/>
                      <a:pt x="435267" y="20993"/>
                    </a:cubicBezTo>
                    <a:cubicBezTo>
                      <a:pt x="446898" y="33359"/>
                      <a:pt x="453376" y="49695"/>
                      <a:pt x="453376" y="66672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82873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73BA3F1-A330-5241-FF1A-A3F7C338E50E}"/>
                </a:ext>
              </a:extLst>
            </p:cNvPr>
            <p:cNvGrpSpPr/>
            <p:nvPr/>
          </p:nvGrpSpPr>
          <p:grpSpPr>
            <a:xfrm>
              <a:off x="14470807" y="3147173"/>
              <a:ext cx="2307708" cy="1493930"/>
              <a:chOff x="2377440" y="2570252"/>
              <a:chExt cx="1280160" cy="825279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62E26B4-29E0-BA8C-137F-4C7BB42720B9}"/>
                  </a:ext>
                </a:extLst>
              </p:cNvPr>
              <p:cNvSpPr txBox="1"/>
              <p:nvPr/>
            </p:nvSpPr>
            <p:spPr>
              <a:xfrm>
                <a:off x="2377440" y="3181303"/>
                <a:ext cx="1280160" cy="214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828754">
                  <a:lnSpc>
                    <a:spcPct val="90000"/>
                  </a:lnSpc>
                  <a:spcAft>
                    <a:spcPts val="1200"/>
                  </a:spcAft>
                  <a:defRPr/>
                </a:pPr>
                <a:r>
                  <a:rPr lang="en-US" sz="2800">
                    <a:solidFill>
                      <a:schemeClr val="bg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Web</a:t>
                </a:r>
              </a:p>
            </p:txBody>
          </p:sp>
          <p:sp>
            <p:nvSpPr>
              <p:cNvPr id="78" name="Graphic 1074">
                <a:extLst>
                  <a:ext uri="{FF2B5EF4-FFF2-40B4-BE49-F238E27FC236}">
                    <a16:creationId xmlns:a16="http://schemas.microsoft.com/office/drawing/2014/main" id="{301A414D-9556-939C-8384-C007C1A447E7}"/>
                  </a:ext>
                </a:extLst>
              </p:cNvPr>
              <p:cNvSpPr/>
              <p:nvPr/>
            </p:nvSpPr>
            <p:spPr>
              <a:xfrm>
                <a:off x="2764156" y="2570252"/>
                <a:ext cx="506729" cy="506729"/>
              </a:xfrm>
              <a:custGeom>
                <a:avLst/>
                <a:gdLst>
                  <a:gd name="connsiteX0" fmla="*/ 273633 w 641259"/>
                  <a:gd name="connsiteY0" fmla="*/ 442730 h 641258"/>
                  <a:gd name="connsiteX1" fmla="*/ 209814 w 641259"/>
                  <a:gd name="connsiteY1" fmla="*/ 442730 h 641258"/>
                  <a:gd name="connsiteX2" fmla="*/ 211338 w 641259"/>
                  <a:gd name="connsiteY2" fmla="*/ 451726 h 641258"/>
                  <a:gd name="connsiteX3" fmla="*/ 304169 w 641259"/>
                  <a:gd name="connsiteY3" fmla="*/ 610639 h 641258"/>
                  <a:gd name="connsiteX4" fmla="*/ 348445 w 641259"/>
                  <a:gd name="connsiteY4" fmla="*/ 580131 h 641258"/>
                  <a:gd name="connsiteX5" fmla="*/ 334706 w 641259"/>
                  <a:gd name="connsiteY5" fmla="*/ 580131 h 641258"/>
                  <a:gd name="connsiteX6" fmla="*/ 273633 w 641259"/>
                  <a:gd name="connsiteY6" fmla="*/ 519053 h 641258"/>
                  <a:gd name="connsiteX7" fmla="*/ 273633 w 641259"/>
                  <a:gd name="connsiteY7" fmla="*/ 442730 h 641258"/>
                  <a:gd name="connsiteX8" fmla="*/ 273633 w 641259"/>
                  <a:gd name="connsiteY8" fmla="*/ 396926 h 641258"/>
                  <a:gd name="connsiteX9" fmla="*/ 202791 w 641259"/>
                  <a:gd name="connsiteY9" fmla="*/ 396926 h 641258"/>
                  <a:gd name="connsiteX10" fmla="*/ 197293 w 641259"/>
                  <a:gd name="connsiteY10" fmla="*/ 305297 h 641258"/>
                  <a:gd name="connsiteX11" fmla="*/ 198516 w 641259"/>
                  <a:gd name="connsiteY11" fmla="*/ 259126 h 641258"/>
                  <a:gd name="connsiteX12" fmla="*/ 199734 w 641259"/>
                  <a:gd name="connsiteY12" fmla="*/ 244209 h 641258"/>
                  <a:gd name="connsiteX13" fmla="*/ 408910 w 641259"/>
                  <a:gd name="connsiteY13" fmla="*/ 244209 h 641258"/>
                  <a:gd name="connsiteX14" fmla="*/ 411046 w 641259"/>
                  <a:gd name="connsiteY14" fmla="*/ 305281 h 641258"/>
                  <a:gd name="connsiteX15" fmla="*/ 334706 w 641259"/>
                  <a:gd name="connsiteY15" fmla="*/ 305281 h 641258"/>
                  <a:gd name="connsiteX16" fmla="*/ 273633 w 641259"/>
                  <a:gd name="connsiteY16" fmla="*/ 366360 h 641258"/>
                  <a:gd name="connsiteX17" fmla="*/ 273633 w 641259"/>
                  <a:gd name="connsiteY17" fmla="*/ 396926 h 641258"/>
                  <a:gd name="connsiteX18" fmla="*/ 609531 w 641259"/>
                  <a:gd name="connsiteY18" fmla="*/ 305281 h 641258"/>
                  <a:gd name="connsiteX19" fmla="*/ 609531 w 641259"/>
                  <a:gd name="connsiteY19" fmla="*/ 305281 h 641258"/>
                  <a:gd name="connsiteX20" fmla="*/ 456850 w 641259"/>
                  <a:gd name="connsiteY20" fmla="*/ 305281 h 641258"/>
                  <a:gd name="connsiteX21" fmla="*/ 455933 w 641259"/>
                  <a:gd name="connsiteY21" fmla="*/ 264256 h 641258"/>
                  <a:gd name="connsiteX22" fmla="*/ 454714 w 641259"/>
                  <a:gd name="connsiteY22" fmla="*/ 244228 h 641258"/>
                  <a:gd name="connsiteX23" fmla="*/ 603425 w 641259"/>
                  <a:gd name="connsiteY23" fmla="*/ 244209 h 641258"/>
                  <a:gd name="connsiteX24" fmla="*/ 609531 w 641259"/>
                  <a:gd name="connsiteY24" fmla="*/ 305281 h 641258"/>
                  <a:gd name="connsiteX25" fmla="*/ 162787 w 641259"/>
                  <a:gd name="connsiteY25" fmla="*/ 442730 h 641258"/>
                  <a:gd name="connsiteX26" fmla="*/ 31480 w 641259"/>
                  <a:gd name="connsiteY26" fmla="*/ 442737 h 641258"/>
                  <a:gd name="connsiteX27" fmla="*/ 35756 w 641259"/>
                  <a:gd name="connsiteY27" fmla="*/ 451253 h 641258"/>
                  <a:gd name="connsiteX28" fmla="*/ 217448 w 641259"/>
                  <a:gd name="connsiteY28" fmla="*/ 598278 h 641258"/>
                  <a:gd name="connsiteX29" fmla="*/ 162787 w 641259"/>
                  <a:gd name="connsiteY29" fmla="*/ 442730 h 641258"/>
                  <a:gd name="connsiteX30" fmla="*/ 153625 w 641259"/>
                  <a:gd name="connsiteY30" fmla="*/ 244228 h 641258"/>
                  <a:gd name="connsiteX31" fmla="*/ 4914 w 641259"/>
                  <a:gd name="connsiteY31" fmla="*/ 244209 h 641258"/>
                  <a:gd name="connsiteX32" fmla="*/ -1192 w 641259"/>
                  <a:gd name="connsiteY32" fmla="*/ 305297 h 641258"/>
                  <a:gd name="connsiteX33" fmla="*/ 12853 w 641259"/>
                  <a:gd name="connsiteY33" fmla="*/ 396926 h 641258"/>
                  <a:gd name="connsiteX34" fmla="*/ 156376 w 641259"/>
                  <a:gd name="connsiteY34" fmla="*/ 396926 h 641258"/>
                  <a:gd name="connsiteX35" fmla="*/ 154542 w 641259"/>
                  <a:gd name="connsiteY35" fmla="*/ 379206 h 641258"/>
                  <a:gd name="connsiteX36" fmla="*/ 151489 w 641259"/>
                  <a:gd name="connsiteY36" fmla="*/ 305297 h 641258"/>
                  <a:gd name="connsiteX37" fmla="*/ 153625 w 641259"/>
                  <a:gd name="connsiteY37" fmla="*/ 244228 h 641258"/>
                  <a:gd name="connsiteX38" fmla="*/ 390891 w 641259"/>
                  <a:gd name="connsiteY38" fmla="*/ 12318 h 641258"/>
                  <a:gd name="connsiteX39" fmla="*/ 393944 w 641259"/>
                  <a:gd name="connsiteY39" fmla="*/ 17515 h 641258"/>
                  <a:gd name="connsiteX40" fmla="*/ 450133 w 641259"/>
                  <a:gd name="connsiteY40" fmla="*/ 198408 h 641258"/>
                  <a:gd name="connsiteX41" fmla="*/ 590293 w 641259"/>
                  <a:gd name="connsiteY41" fmla="*/ 198399 h 641258"/>
                  <a:gd name="connsiteX42" fmla="*/ 390891 w 641259"/>
                  <a:gd name="connsiteY42" fmla="*/ 12318 h 641258"/>
                  <a:gd name="connsiteX43" fmla="*/ 217448 w 641259"/>
                  <a:gd name="connsiteY43" fmla="*/ 12318 h 641258"/>
                  <a:gd name="connsiteX44" fmla="*/ 213784 w 641259"/>
                  <a:gd name="connsiteY44" fmla="*/ 13442 h 641258"/>
                  <a:gd name="connsiteX45" fmla="*/ 18046 w 641259"/>
                  <a:gd name="connsiteY45" fmla="*/ 198399 h 641258"/>
                  <a:gd name="connsiteX46" fmla="*/ 158206 w 641259"/>
                  <a:gd name="connsiteY46" fmla="*/ 198408 h 641258"/>
                  <a:gd name="connsiteX47" fmla="*/ 160040 w 641259"/>
                  <a:gd name="connsiteY47" fmla="*/ 184975 h 641258"/>
                  <a:gd name="connsiteX48" fmla="*/ 217448 w 641259"/>
                  <a:gd name="connsiteY48" fmla="*/ 12318 h 641258"/>
                  <a:gd name="connsiteX49" fmla="*/ 402189 w 641259"/>
                  <a:gd name="connsiteY49" fmla="*/ 188786 h 641258"/>
                  <a:gd name="connsiteX50" fmla="*/ 304169 w 641259"/>
                  <a:gd name="connsiteY50" fmla="*/ -49 h 641258"/>
                  <a:gd name="connsiteX51" fmla="*/ 204621 w 641259"/>
                  <a:gd name="connsiteY51" fmla="*/ 198399 h 641258"/>
                  <a:gd name="connsiteX52" fmla="*/ 403718 w 641259"/>
                  <a:gd name="connsiteY52" fmla="*/ 198399 h 641258"/>
                  <a:gd name="connsiteX53" fmla="*/ 402189 w 641259"/>
                  <a:gd name="connsiteY53" fmla="*/ 188786 h 641258"/>
                  <a:gd name="connsiteX54" fmla="*/ 304169 w 641259"/>
                  <a:gd name="connsiteY54" fmla="*/ 366360 h 641258"/>
                  <a:gd name="connsiteX55" fmla="*/ 334706 w 641259"/>
                  <a:gd name="connsiteY55" fmla="*/ 335821 h 641258"/>
                  <a:gd name="connsiteX56" fmla="*/ 609531 w 641259"/>
                  <a:gd name="connsiteY56" fmla="*/ 335821 h 641258"/>
                  <a:gd name="connsiteX57" fmla="*/ 640067 w 641259"/>
                  <a:gd name="connsiteY57" fmla="*/ 366360 h 641258"/>
                  <a:gd name="connsiteX58" fmla="*/ 640067 w 641259"/>
                  <a:gd name="connsiteY58" fmla="*/ 519053 h 641258"/>
                  <a:gd name="connsiteX59" fmla="*/ 609531 w 641259"/>
                  <a:gd name="connsiteY59" fmla="*/ 549592 h 641258"/>
                  <a:gd name="connsiteX60" fmla="*/ 517922 w 641259"/>
                  <a:gd name="connsiteY60" fmla="*/ 549592 h 641258"/>
                  <a:gd name="connsiteX61" fmla="*/ 517922 w 641259"/>
                  <a:gd name="connsiteY61" fmla="*/ 610670 h 641258"/>
                  <a:gd name="connsiteX62" fmla="*/ 533191 w 641259"/>
                  <a:gd name="connsiteY62" fmla="*/ 610670 h 641258"/>
                  <a:gd name="connsiteX63" fmla="*/ 548459 w 641259"/>
                  <a:gd name="connsiteY63" fmla="*/ 625941 h 641258"/>
                  <a:gd name="connsiteX64" fmla="*/ 533191 w 641259"/>
                  <a:gd name="connsiteY64" fmla="*/ 641209 h 641258"/>
                  <a:gd name="connsiteX65" fmla="*/ 411046 w 641259"/>
                  <a:gd name="connsiteY65" fmla="*/ 641209 h 641258"/>
                  <a:gd name="connsiteX66" fmla="*/ 395778 w 641259"/>
                  <a:gd name="connsiteY66" fmla="*/ 625941 h 641258"/>
                  <a:gd name="connsiteX67" fmla="*/ 411046 w 641259"/>
                  <a:gd name="connsiteY67" fmla="*/ 610670 h 641258"/>
                  <a:gd name="connsiteX68" fmla="*/ 426314 w 641259"/>
                  <a:gd name="connsiteY68" fmla="*/ 610670 h 641258"/>
                  <a:gd name="connsiteX69" fmla="*/ 426314 w 641259"/>
                  <a:gd name="connsiteY69" fmla="*/ 549592 h 641258"/>
                  <a:gd name="connsiteX70" fmla="*/ 334706 w 641259"/>
                  <a:gd name="connsiteY70" fmla="*/ 549592 h 641258"/>
                  <a:gd name="connsiteX71" fmla="*/ 304169 w 641259"/>
                  <a:gd name="connsiteY71" fmla="*/ 519053 h 641258"/>
                  <a:gd name="connsiteX72" fmla="*/ 304169 w 641259"/>
                  <a:gd name="connsiteY72" fmla="*/ 366360 h 64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641259" h="641258">
                    <a:moveTo>
                      <a:pt x="273633" y="442730"/>
                    </a:moveTo>
                    <a:lnTo>
                      <a:pt x="209814" y="442730"/>
                    </a:lnTo>
                    <a:lnTo>
                      <a:pt x="211338" y="451726"/>
                    </a:lnTo>
                    <a:cubicBezTo>
                      <a:pt x="230882" y="546694"/>
                      <a:pt x="267528" y="610639"/>
                      <a:pt x="304169" y="610639"/>
                    </a:cubicBezTo>
                    <a:cubicBezTo>
                      <a:pt x="319438" y="610639"/>
                      <a:pt x="334400" y="599695"/>
                      <a:pt x="348445" y="580131"/>
                    </a:cubicBezTo>
                    <a:lnTo>
                      <a:pt x="334706" y="580131"/>
                    </a:lnTo>
                    <a:cubicBezTo>
                      <a:pt x="301117" y="580131"/>
                      <a:pt x="273633" y="552786"/>
                      <a:pt x="273633" y="519053"/>
                    </a:cubicBezTo>
                    <a:lnTo>
                      <a:pt x="273633" y="442730"/>
                    </a:lnTo>
                    <a:close/>
                    <a:moveTo>
                      <a:pt x="273633" y="396926"/>
                    </a:moveTo>
                    <a:lnTo>
                      <a:pt x="202791" y="396926"/>
                    </a:lnTo>
                    <a:cubicBezTo>
                      <a:pt x="199127" y="368042"/>
                      <a:pt x="197293" y="337274"/>
                      <a:pt x="197293" y="305297"/>
                    </a:cubicBezTo>
                    <a:cubicBezTo>
                      <a:pt x="197293" y="289589"/>
                      <a:pt x="197599" y="274174"/>
                      <a:pt x="198516" y="259126"/>
                    </a:cubicBezTo>
                    <a:lnTo>
                      <a:pt x="199734" y="244209"/>
                    </a:lnTo>
                    <a:lnTo>
                      <a:pt x="408910" y="244209"/>
                    </a:lnTo>
                    <a:cubicBezTo>
                      <a:pt x="410435" y="263923"/>
                      <a:pt x="411046" y="284343"/>
                      <a:pt x="411046" y="305281"/>
                    </a:cubicBezTo>
                    <a:lnTo>
                      <a:pt x="334706" y="305281"/>
                    </a:lnTo>
                    <a:cubicBezTo>
                      <a:pt x="301117" y="305281"/>
                      <a:pt x="273633" y="332627"/>
                      <a:pt x="273633" y="366360"/>
                    </a:cubicBezTo>
                    <a:lnTo>
                      <a:pt x="273633" y="396926"/>
                    </a:lnTo>
                    <a:close/>
                    <a:moveTo>
                      <a:pt x="609531" y="305281"/>
                    </a:moveTo>
                    <a:lnTo>
                      <a:pt x="609531" y="305281"/>
                    </a:lnTo>
                    <a:lnTo>
                      <a:pt x="456850" y="305281"/>
                    </a:lnTo>
                    <a:cubicBezTo>
                      <a:pt x="456850" y="291409"/>
                      <a:pt x="456544" y="277723"/>
                      <a:pt x="455933" y="264256"/>
                    </a:cubicBezTo>
                    <a:lnTo>
                      <a:pt x="454714" y="244228"/>
                    </a:lnTo>
                    <a:lnTo>
                      <a:pt x="603425" y="244209"/>
                    </a:lnTo>
                    <a:cubicBezTo>
                      <a:pt x="607395" y="263942"/>
                      <a:pt x="609531" y="284364"/>
                      <a:pt x="609531" y="305281"/>
                    </a:cubicBezTo>
                    <a:close/>
                    <a:moveTo>
                      <a:pt x="162787" y="442730"/>
                    </a:moveTo>
                    <a:lnTo>
                      <a:pt x="31480" y="442737"/>
                    </a:lnTo>
                    <a:lnTo>
                      <a:pt x="35756" y="451253"/>
                    </a:lnTo>
                    <a:cubicBezTo>
                      <a:pt x="74231" y="521575"/>
                      <a:pt x="139274" y="575162"/>
                      <a:pt x="217448" y="598278"/>
                    </a:cubicBezTo>
                    <a:cubicBezTo>
                      <a:pt x="193017" y="560420"/>
                      <a:pt x="174085" y="506319"/>
                      <a:pt x="162787" y="442730"/>
                    </a:cubicBezTo>
                    <a:close/>
                    <a:moveTo>
                      <a:pt x="153625" y="244228"/>
                    </a:moveTo>
                    <a:lnTo>
                      <a:pt x="4914" y="244209"/>
                    </a:lnTo>
                    <a:cubicBezTo>
                      <a:pt x="944" y="263948"/>
                      <a:pt x="-1192" y="284379"/>
                      <a:pt x="-1192" y="305297"/>
                    </a:cubicBezTo>
                    <a:cubicBezTo>
                      <a:pt x="-1192" y="337219"/>
                      <a:pt x="3695" y="367999"/>
                      <a:pt x="12853" y="396926"/>
                    </a:cubicBezTo>
                    <a:lnTo>
                      <a:pt x="156376" y="396926"/>
                    </a:lnTo>
                    <a:lnTo>
                      <a:pt x="154542" y="379206"/>
                    </a:lnTo>
                    <a:cubicBezTo>
                      <a:pt x="152406" y="355355"/>
                      <a:pt x="151489" y="330626"/>
                      <a:pt x="151489" y="305297"/>
                    </a:cubicBezTo>
                    <a:cubicBezTo>
                      <a:pt x="151489" y="284483"/>
                      <a:pt x="152100" y="264076"/>
                      <a:pt x="153625" y="244228"/>
                    </a:cubicBezTo>
                    <a:close/>
                    <a:moveTo>
                      <a:pt x="390891" y="12318"/>
                    </a:moveTo>
                    <a:lnTo>
                      <a:pt x="393944" y="17515"/>
                    </a:lnTo>
                    <a:cubicBezTo>
                      <a:pt x="421122" y="61209"/>
                      <a:pt x="440665" y="124596"/>
                      <a:pt x="450133" y="198408"/>
                    </a:cubicBezTo>
                    <a:lnTo>
                      <a:pt x="590293" y="198399"/>
                    </a:lnTo>
                    <a:cubicBezTo>
                      <a:pt x="557010" y="109050"/>
                      <a:pt x="483111" y="39526"/>
                      <a:pt x="390891" y="12318"/>
                    </a:cubicBezTo>
                    <a:close/>
                    <a:moveTo>
                      <a:pt x="217448" y="12318"/>
                    </a:moveTo>
                    <a:lnTo>
                      <a:pt x="213784" y="13442"/>
                    </a:lnTo>
                    <a:cubicBezTo>
                      <a:pt x="123394" y="41404"/>
                      <a:pt x="51024" y="110257"/>
                      <a:pt x="18046" y="198399"/>
                    </a:cubicBezTo>
                    <a:lnTo>
                      <a:pt x="158206" y="198408"/>
                    </a:lnTo>
                    <a:lnTo>
                      <a:pt x="160040" y="184975"/>
                    </a:lnTo>
                    <a:cubicBezTo>
                      <a:pt x="170727" y="113985"/>
                      <a:pt x="190576" y="53530"/>
                      <a:pt x="217448" y="12318"/>
                    </a:cubicBezTo>
                    <a:close/>
                    <a:moveTo>
                      <a:pt x="402189" y="188786"/>
                    </a:moveTo>
                    <a:cubicBezTo>
                      <a:pt x="385091" y="77574"/>
                      <a:pt x="344476" y="-49"/>
                      <a:pt x="304169" y="-49"/>
                    </a:cubicBezTo>
                    <a:cubicBezTo>
                      <a:pt x="262641" y="-49"/>
                      <a:pt x="221112" y="82072"/>
                      <a:pt x="204621" y="198399"/>
                    </a:cubicBezTo>
                    <a:lnTo>
                      <a:pt x="403718" y="198399"/>
                    </a:lnTo>
                    <a:lnTo>
                      <a:pt x="402189" y="188786"/>
                    </a:lnTo>
                    <a:close/>
                    <a:moveTo>
                      <a:pt x="304169" y="366360"/>
                    </a:moveTo>
                    <a:cubicBezTo>
                      <a:pt x="304169" y="349492"/>
                      <a:pt x="317909" y="335821"/>
                      <a:pt x="334706" y="335821"/>
                    </a:cubicBezTo>
                    <a:lnTo>
                      <a:pt x="609531" y="335821"/>
                    </a:lnTo>
                    <a:cubicBezTo>
                      <a:pt x="626327" y="335821"/>
                      <a:pt x="640067" y="349492"/>
                      <a:pt x="640067" y="366360"/>
                    </a:cubicBezTo>
                    <a:lnTo>
                      <a:pt x="640067" y="519053"/>
                    </a:lnTo>
                    <a:cubicBezTo>
                      <a:pt x="640067" y="535921"/>
                      <a:pt x="626327" y="549592"/>
                      <a:pt x="609531" y="549592"/>
                    </a:cubicBezTo>
                    <a:lnTo>
                      <a:pt x="517922" y="549592"/>
                    </a:lnTo>
                    <a:lnTo>
                      <a:pt x="517922" y="610670"/>
                    </a:lnTo>
                    <a:lnTo>
                      <a:pt x="533191" y="610670"/>
                    </a:lnTo>
                    <a:cubicBezTo>
                      <a:pt x="541742" y="610670"/>
                      <a:pt x="548459" y="617510"/>
                      <a:pt x="548459" y="625941"/>
                    </a:cubicBezTo>
                    <a:cubicBezTo>
                      <a:pt x="548459" y="634372"/>
                      <a:pt x="541742" y="641209"/>
                      <a:pt x="533191" y="641209"/>
                    </a:cubicBezTo>
                    <a:lnTo>
                      <a:pt x="411046" y="641209"/>
                    </a:lnTo>
                    <a:cubicBezTo>
                      <a:pt x="402495" y="641209"/>
                      <a:pt x="395778" y="634372"/>
                      <a:pt x="395778" y="625941"/>
                    </a:cubicBezTo>
                    <a:cubicBezTo>
                      <a:pt x="395778" y="617510"/>
                      <a:pt x="402495" y="610670"/>
                      <a:pt x="411046" y="610670"/>
                    </a:cubicBezTo>
                    <a:lnTo>
                      <a:pt x="426314" y="610670"/>
                    </a:lnTo>
                    <a:lnTo>
                      <a:pt x="426314" y="549592"/>
                    </a:lnTo>
                    <a:lnTo>
                      <a:pt x="334706" y="549592"/>
                    </a:lnTo>
                    <a:cubicBezTo>
                      <a:pt x="317909" y="549592"/>
                      <a:pt x="304169" y="535921"/>
                      <a:pt x="304169" y="519053"/>
                    </a:cubicBezTo>
                    <a:lnTo>
                      <a:pt x="304169" y="36636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82873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b="1" kern="0">
                  <a:ln w="3175">
                    <a:noFill/>
                  </a:ln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A055F8A-EA53-62E8-4E20-23C6E14BB82C}"/>
                </a:ext>
              </a:extLst>
            </p:cNvPr>
            <p:cNvGrpSpPr/>
            <p:nvPr/>
          </p:nvGrpSpPr>
          <p:grpSpPr>
            <a:xfrm>
              <a:off x="10994873" y="2899447"/>
              <a:ext cx="2560320" cy="1711270"/>
              <a:chOff x="3460085" y="9933417"/>
              <a:chExt cx="2560320" cy="171127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93EB73-574D-8DA8-6092-DE9C54B2229F}"/>
                  </a:ext>
                </a:extLst>
              </p:cNvPr>
              <p:cNvSpPr txBox="1"/>
              <p:nvPr/>
            </p:nvSpPr>
            <p:spPr>
              <a:xfrm>
                <a:off x="3460085" y="11256889"/>
                <a:ext cx="2560320" cy="38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828754">
                  <a:lnSpc>
                    <a:spcPct val="90000"/>
                  </a:lnSpc>
                  <a:spcAft>
                    <a:spcPts val="1200"/>
                  </a:spcAft>
                  <a:defRPr/>
                </a:pPr>
                <a:r>
                  <a:rPr lang="en-US" sz="2800">
                    <a:solidFill>
                      <a:schemeClr val="bg1"/>
                    </a:solidFill>
                    <a:latin typeface="Open Sans"/>
                    <a:ea typeface="Open Sans" panose="020B0606030504020204" pitchFamily="34" charset="0"/>
                    <a:cs typeface="Space Grotesk" pitchFamily="2" charset="0"/>
                  </a:rPr>
                  <a:t>Agent</a:t>
                </a:r>
              </a:p>
            </p:txBody>
          </p:sp>
          <p:sp>
            <p:nvSpPr>
              <p:cNvPr id="27" name="Graphic 14">
                <a:extLst>
                  <a:ext uri="{FF2B5EF4-FFF2-40B4-BE49-F238E27FC236}">
                    <a16:creationId xmlns:a16="http://schemas.microsoft.com/office/drawing/2014/main" id="{333816E4-A031-EC34-E3A6-B7DDB907BD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206855" y="9933417"/>
                <a:ext cx="1066780" cy="1066528"/>
              </a:xfrm>
              <a:custGeom>
                <a:avLst/>
                <a:gdLst>
                  <a:gd name="connsiteX0" fmla="*/ 174401 w 532852"/>
                  <a:gd name="connsiteY0" fmla="*/ 388199 h 532726"/>
                  <a:gd name="connsiteX1" fmla="*/ 197888 w 532852"/>
                  <a:gd name="connsiteY1" fmla="*/ 395675 h 532726"/>
                  <a:gd name="connsiteX2" fmla="*/ 221286 w 532852"/>
                  <a:gd name="connsiteY2" fmla="*/ 388322 h 532726"/>
                  <a:gd name="connsiteX3" fmla="*/ 235245 w 532852"/>
                  <a:gd name="connsiteY3" fmla="*/ 370984 h 532726"/>
                  <a:gd name="connsiteX4" fmla="*/ 254060 w 532852"/>
                  <a:gd name="connsiteY4" fmla="*/ 313609 h 532726"/>
                  <a:gd name="connsiteX5" fmla="*/ 276727 w 532852"/>
                  <a:gd name="connsiteY5" fmla="*/ 276905 h 532726"/>
                  <a:gd name="connsiteX6" fmla="*/ 313429 w 532852"/>
                  <a:gd name="connsiteY6" fmla="*/ 254240 h 532726"/>
                  <a:gd name="connsiteX7" fmla="*/ 368704 w 532852"/>
                  <a:gd name="connsiteY7" fmla="*/ 236231 h 532726"/>
                  <a:gd name="connsiteX8" fmla="*/ 388362 w 532852"/>
                  <a:gd name="connsiteY8" fmla="*/ 221378 h 532726"/>
                  <a:gd name="connsiteX9" fmla="*/ 395831 w 532852"/>
                  <a:gd name="connsiteY9" fmla="*/ 197900 h 532726"/>
                  <a:gd name="connsiteX10" fmla="*/ 388362 w 532852"/>
                  <a:gd name="connsiteY10" fmla="*/ 174420 h 532726"/>
                  <a:gd name="connsiteX11" fmla="*/ 368704 w 532852"/>
                  <a:gd name="connsiteY11" fmla="*/ 159569 h 532726"/>
                  <a:gd name="connsiteX12" fmla="*/ 312379 w 532852"/>
                  <a:gd name="connsiteY12" fmla="*/ 141408 h 532726"/>
                  <a:gd name="connsiteX13" fmla="*/ 275722 w 532852"/>
                  <a:gd name="connsiteY13" fmla="*/ 118757 h 532726"/>
                  <a:gd name="connsiteX14" fmla="*/ 253086 w 532852"/>
                  <a:gd name="connsiteY14" fmla="*/ 82222 h 532726"/>
                  <a:gd name="connsiteX15" fmla="*/ 235138 w 532852"/>
                  <a:gd name="connsiteY15" fmla="*/ 26977 h 532726"/>
                  <a:gd name="connsiteX16" fmla="*/ 220281 w 532852"/>
                  <a:gd name="connsiteY16" fmla="*/ 7325 h 532726"/>
                  <a:gd name="connsiteX17" fmla="*/ 196800 w 532852"/>
                  <a:gd name="connsiteY17" fmla="*/ 0 h 532726"/>
                  <a:gd name="connsiteX18" fmla="*/ 173318 w 532852"/>
                  <a:gd name="connsiteY18" fmla="*/ 7325 h 532726"/>
                  <a:gd name="connsiteX19" fmla="*/ 158294 w 532852"/>
                  <a:gd name="connsiteY19" fmla="*/ 27419 h 532726"/>
                  <a:gd name="connsiteX20" fmla="*/ 140133 w 532852"/>
                  <a:gd name="connsiteY20" fmla="*/ 83242 h 532726"/>
                  <a:gd name="connsiteX21" fmla="*/ 118227 w 532852"/>
                  <a:gd name="connsiteY21" fmla="*/ 118650 h 532726"/>
                  <a:gd name="connsiteX22" fmla="*/ 82347 w 532852"/>
                  <a:gd name="connsiteY22" fmla="*/ 141362 h 532726"/>
                  <a:gd name="connsiteX23" fmla="*/ 27134 w 532852"/>
                  <a:gd name="connsiteY23" fmla="*/ 159295 h 532726"/>
                  <a:gd name="connsiteX24" fmla="*/ 11470 w 532852"/>
                  <a:gd name="connsiteY24" fmla="*/ 169334 h 532726"/>
                  <a:gd name="connsiteX25" fmla="*/ 1917 w 532852"/>
                  <a:gd name="connsiteY25" fmla="*/ 185300 h 532726"/>
                  <a:gd name="connsiteX26" fmla="*/ 477 w 532852"/>
                  <a:gd name="connsiteY26" fmla="*/ 203849 h 532726"/>
                  <a:gd name="connsiteX27" fmla="*/ 7451 w 532852"/>
                  <a:gd name="connsiteY27" fmla="*/ 221100 h 532726"/>
                  <a:gd name="connsiteX28" fmla="*/ 27575 w 532852"/>
                  <a:gd name="connsiteY28" fmla="*/ 236125 h 532726"/>
                  <a:gd name="connsiteX29" fmla="*/ 82195 w 532852"/>
                  <a:gd name="connsiteY29" fmla="*/ 253859 h 532726"/>
                  <a:gd name="connsiteX30" fmla="*/ 118912 w 532852"/>
                  <a:gd name="connsiteY30" fmla="*/ 276602 h 532726"/>
                  <a:gd name="connsiteX31" fmla="*/ 126660 w 532852"/>
                  <a:gd name="connsiteY31" fmla="*/ 285416 h 532726"/>
                  <a:gd name="connsiteX32" fmla="*/ 141594 w 532852"/>
                  <a:gd name="connsiteY32" fmla="*/ 313380 h 532726"/>
                  <a:gd name="connsiteX33" fmla="*/ 159542 w 532852"/>
                  <a:gd name="connsiteY33" fmla="*/ 368533 h 532726"/>
                  <a:gd name="connsiteX34" fmla="*/ 174401 w 532852"/>
                  <a:gd name="connsiteY34" fmla="*/ 388199 h 532726"/>
                  <a:gd name="connsiteX35" fmla="*/ 409113 w 532852"/>
                  <a:gd name="connsiteY35" fmla="*/ 527223 h 532726"/>
                  <a:gd name="connsiteX36" fmla="*/ 426223 w 532852"/>
                  <a:gd name="connsiteY36" fmla="*/ 532681 h 532726"/>
                  <a:gd name="connsiteX37" fmla="*/ 426299 w 532852"/>
                  <a:gd name="connsiteY37" fmla="*/ 532726 h 532726"/>
                  <a:gd name="connsiteX38" fmla="*/ 443594 w 532852"/>
                  <a:gd name="connsiteY38" fmla="*/ 527144 h 532726"/>
                  <a:gd name="connsiteX39" fmla="*/ 454370 w 532852"/>
                  <a:gd name="connsiteY39" fmla="*/ 512510 h 532726"/>
                  <a:gd name="connsiteX40" fmla="*/ 463032 w 532852"/>
                  <a:gd name="connsiteY40" fmla="*/ 485870 h 532726"/>
                  <a:gd name="connsiteX41" fmla="*/ 471770 w 532852"/>
                  <a:gd name="connsiteY41" fmla="*/ 471713 h 532726"/>
                  <a:gd name="connsiteX42" fmla="*/ 485851 w 532852"/>
                  <a:gd name="connsiteY42" fmla="*/ 463006 h 532726"/>
                  <a:gd name="connsiteX43" fmla="*/ 513100 w 532852"/>
                  <a:gd name="connsiteY43" fmla="*/ 454146 h 532726"/>
                  <a:gd name="connsiteX44" fmla="*/ 524509 w 532852"/>
                  <a:gd name="connsiteY44" fmla="*/ 446828 h 532726"/>
                  <a:gd name="connsiteX45" fmla="*/ 531462 w 532852"/>
                  <a:gd name="connsiteY45" fmla="*/ 435192 h 532726"/>
                  <a:gd name="connsiteX46" fmla="*/ 532501 w 532852"/>
                  <a:gd name="connsiteY46" fmla="*/ 421677 h 532726"/>
                  <a:gd name="connsiteX47" fmla="*/ 527409 w 532852"/>
                  <a:gd name="connsiteY47" fmla="*/ 409117 h 532726"/>
                  <a:gd name="connsiteX48" fmla="*/ 512110 w 532852"/>
                  <a:gd name="connsiteY48" fmla="*/ 398004 h 532726"/>
                  <a:gd name="connsiteX49" fmla="*/ 485364 w 532852"/>
                  <a:gd name="connsiteY49" fmla="*/ 389342 h 532726"/>
                  <a:gd name="connsiteX50" fmla="*/ 471255 w 532852"/>
                  <a:gd name="connsiteY50" fmla="*/ 380615 h 532726"/>
                  <a:gd name="connsiteX51" fmla="*/ 462529 w 532852"/>
                  <a:gd name="connsiteY51" fmla="*/ 366508 h 532726"/>
                  <a:gd name="connsiteX52" fmla="*/ 453670 w 532852"/>
                  <a:gd name="connsiteY52" fmla="*/ 339274 h 532726"/>
                  <a:gd name="connsiteX53" fmla="*/ 442862 w 532852"/>
                  <a:gd name="connsiteY53" fmla="*/ 324980 h 532726"/>
                  <a:gd name="connsiteX54" fmla="*/ 430181 w 532852"/>
                  <a:gd name="connsiteY54" fmla="*/ 319862 h 532726"/>
                  <a:gd name="connsiteX55" fmla="*/ 416553 w 532852"/>
                  <a:gd name="connsiteY55" fmla="*/ 320989 h 532726"/>
                  <a:gd name="connsiteX56" fmla="*/ 404885 w 532852"/>
                  <a:gd name="connsiteY56" fmla="*/ 328118 h 532726"/>
                  <a:gd name="connsiteX57" fmla="*/ 397665 w 532852"/>
                  <a:gd name="connsiteY57" fmla="*/ 339731 h 532726"/>
                  <a:gd name="connsiteX58" fmla="*/ 388958 w 532852"/>
                  <a:gd name="connsiteY58" fmla="*/ 366478 h 532726"/>
                  <a:gd name="connsiteX59" fmla="*/ 380486 w 532852"/>
                  <a:gd name="connsiteY59" fmla="*/ 380426 h 532726"/>
                  <a:gd name="connsiteX60" fmla="*/ 366747 w 532852"/>
                  <a:gd name="connsiteY60" fmla="*/ 389236 h 532726"/>
                  <a:gd name="connsiteX61" fmla="*/ 339483 w 532852"/>
                  <a:gd name="connsiteY61" fmla="*/ 398096 h 532726"/>
                  <a:gd name="connsiteX62" fmla="*/ 325096 w 532852"/>
                  <a:gd name="connsiteY62" fmla="*/ 409003 h 532726"/>
                  <a:gd name="connsiteX63" fmla="*/ 319726 w 532852"/>
                  <a:gd name="connsiteY63" fmla="*/ 426240 h 532726"/>
                  <a:gd name="connsiteX64" fmla="*/ 325367 w 532852"/>
                  <a:gd name="connsiteY64" fmla="*/ 443390 h 532726"/>
                  <a:gd name="connsiteX65" fmla="*/ 339925 w 532852"/>
                  <a:gd name="connsiteY65" fmla="*/ 454070 h 532726"/>
                  <a:gd name="connsiteX66" fmla="*/ 366595 w 532852"/>
                  <a:gd name="connsiteY66" fmla="*/ 462747 h 532726"/>
                  <a:gd name="connsiteX67" fmla="*/ 380728 w 532852"/>
                  <a:gd name="connsiteY67" fmla="*/ 471505 h 532726"/>
                  <a:gd name="connsiteX68" fmla="*/ 389429 w 532852"/>
                  <a:gd name="connsiteY68" fmla="*/ 485672 h 532726"/>
                  <a:gd name="connsiteX69" fmla="*/ 398289 w 532852"/>
                  <a:gd name="connsiteY69" fmla="*/ 512891 h 532726"/>
                  <a:gd name="connsiteX70" fmla="*/ 409113 w 532852"/>
                  <a:gd name="connsiteY70" fmla="*/ 527223 h 532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532852" h="532726">
                    <a:moveTo>
                      <a:pt x="174401" y="388199"/>
                    </a:moveTo>
                    <a:cubicBezTo>
                      <a:pt x="181268" y="393060"/>
                      <a:pt x="189474" y="395672"/>
                      <a:pt x="197888" y="395675"/>
                    </a:cubicBezTo>
                    <a:cubicBezTo>
                      <a:pt x="206261" y="395702"/>
                      <a:pt x="214435" y="393133"/>
                      <a:pt x="221286" y="388322"/>
                    </a:cubicBezTo>
                    <a:cubicBezTo>
                      <a:pt x="227449" y="383940"/>
                      <a:pt x="232280" y="377939"/>
                      <a:pt x="235245" y="370984"/>
                    </a:cubicBezTo>
                    <a:lnTo>
                      <a:pt x="254060" y="313609"/>
                    </a:lnTo>
                    <a:cubicBezTo>
                      <a:pt x="258661" y="299779"/>
                      <a:pt x="266421" y="287211"/>
                      <a:pt x="276727" y="276905"/>
                    </a:cubicBezTo>
                    <a:cubicBezTo>
                      <a:pt x="287033" y="266599"/>
                      <a:pt x="299599" y="258839"/>
                      <a:pt x="313429" y="254240"/>
                    </a:cubicBezTo>
                    <a:lnTo>
                      <a:pt x="368704" y="236231"/>
                    </a:lnTo>
                    <a:cubicBezTo>
                      <a:pt x="376636" y="233433"/>
                      <a:pt x="383505" y="228244"/>
                      <a:pt x="388362" y="221378"/>
                    </a:cubicBezTo>
                    <a:cubicBezTo>
                      <a:pt x="393221" y="214514"/>
                      <a:pt x="395831" y="206311"/>
                      <a:pt x="395831" y="197900"/>
                    </a:cubicBezTo>
                    <a:cubicBezTo>
                      <a:pt x="395831" y="189489"/>
                      <a:pt x="393221" y="181286"/>
                      <a:pt x="388362" y="174420"/>
                    </a:cubicBezTo>
                    <a:cubicBezTo>
                      <a:pt x="383505" y="167555"/>
                      <a:pt x="376636" y="162365"/>
                      <a:pt x="368704" y="159569"/>
                    </a:cubicBezTo>
                    <a:lnTo>
                      <a:pt x="312379" y="141408"/>
                    </a:lnTo>
                    <a:cubicBezTo>
                      <a:pt x="298578" y="136785"/>
                      <a:pt x="286031" y="129032"/>
                      <a:pt x="275722" y="118757"/>
                    </a:cubicBezTo>
                    <a:cubicBezTo>
                      <a:pt x="265458" y="108489"/>
                      <a:pt x="257709" y="95985"/>
                      <a:pt x="253086" y="82222"/>
                    </a:cubicBezTo>
                    <a:lnTo>
                      <a:pt x="235138" y="26977"/>
                    </a:lnTo>
                    <a:cubicBezTo>
                      <a:pt x="232345" y="19044"/>
                      <a:pt x="227152" y="12176"/>
                      <a:pt x="220281" y="7325"/>
                    </a:cubicBezTo>
                    <a:cubicBezTo>
                      <a:pt x="213380" y="2555"/>
                      <a:pt x="205189" y="0"/>
                      <a:pt x="196800" y="0"/>
                    </a:cubicBezTo>
                    <a:cubicBezTo>
                      <a:pt x="188410" y="0"/>
                      <a:pt x="180220" y="2555"/>
                      <a:pt x="173318" y="7325"/>
                    </a:cubicBezTo>
                    <a:cubicBezTo>
                      <a:pt x="166324" y="12278"/>
                      <a:pt x="161066" y="19308"/>
                      <a:pt x="158294" y="27419"/>
                    </a:cubicBezTo>
                    <a:lnTo>
                      <a:pt x="140133" y="83242"/>
                    </a:lnTo>
                    <a:cubicBezTo>
                      <a:pt x="135564" y="96530"/>
                      <a:pt x="128079" y="108629"/>
                      <a:pt x="118227" y="118650"/>
                    </a:cubicBezTo>
                    <a:cubicBezTo>
                      <a:pt x="108159" y="128861"/>
                      <a:pt x="95884" y="136631"/>
                      <a:pt x="82347" y="141362"/>
                    </a:cubicBezTo>
                    <a:lnTo>
                      <a:pt x="27134" y="159295"/>
                    </a:lnTo>
                    <a:cubicBezTo>
                      <a:pt x="21207" y="161385"/>
                      <a:pt x="15845" y="164822"/>
                      <a:pt x="11470" y="169334"/>
                    </a:cubicBezTo>
                    <a:cubicBezTo>
                      <a:pt x="7094" y="173846"/>
                      <a:pt x="3825" y="179311"/>
                      <a:pt x="1917" y="185300"/>
                    </a:cubicBezTo>
                    <a:cubicBezTo>
                      <a:pt x="10" y="191289"/>
                      <a:pt x="-483" y="197638"/>
                      <a:pt x="477" y="203849"/>
                    </a:cubicBezTo>
                    <a:cubicBezTo>
                      <a:pt x="1437" y="210062"/>
                      <a:pt x="3824" y="215965"/>
                      <a:pt x="7451" y="221100"/>
                    </a:cubicBezTo>
                    <a:cubicBezTo>
                      <a:pt x="12412" y="228099"/>
                      <a:pt x="19454" y="233357"/>
                      <a:pt x="27575" y="236125"/>
                    </a:cubicBezTo>
                    <a:lnTo>
                      <a:pt x="82195" y="253859"/>
                    </a:lnTo>
                    <a:cubicBezTo>
                      <a:pt x="96031" y="258493"/>
                      <a:pt x="108600" y="266278"/>
                      <a:pt x="118912" y="276602"/>
                    </a:cubicBezTo>
                    <a:cubicBezTo>
                      <a:pt x="121672" y="279379"/>
                      <a:pt x="124260" y="282323"/>
                      <a:pt x="126660" y="285416"/>
                    </a:cubicBezTo>
                    <a:cubicBezTo>
                      <a:pt x="133196" y="293818"/>
                      <a:pt x="138247" y="303276"/>
                      <a:pt x="141594" y="313380"/>
                    </a:cubicBezTo>
                    <a:lnTo>
                      <a:pt x="159542" y="368533"/>
                    </a:lnTo>
                    <a:cubicBezTo>
                      <a:pt x="162341" y="376467"/>
                      <a:pt x="167532" y="383339"/>
                      <a:pt x="174401" y="388199"/>
                    </a:cubicBezTo>
                    <a:close/>
                    <a:moveTo>
                      <a:pt x="409113" y="527223"/>
                    </a:moveTo>
                    <a:cubicBezTo>
                      <a:pt x="414115" y="530767"/>
                      <a:pt x="420093" y="532673"/>
                      <a:pt x="426223" y="532681"/>
                    </a:cubicBezTo>
                    <a:lnTo>
                      <a:pt x="426299" y="532726"/>
                    </a:lnTo>
                    <a:cubicBezTo>
                      <a:pt x="432507" y="532723"/>
                      <a:pt x="438557" y="530772"/>
                      <a:pt x="443594" y="527144"/>
                    </a:cubicBezTo>
                    <a:cubicBezTo>
                      <a:pt x="448631" y="523516"/>
                      <a:pt x="452400" y="518397"/>
                      <a:pt x="454370" y="512510"/>
                    </a:cubicBezTo>
                    <a:lnTo>
                      <a:pt x="463032" y="485870"/>
                    </a:lnTo>
                    <a:cubicBezTo>
                      <a:pt x="464822" y="480544"/>
                      <a:pt x="467812" y="475702"/>
                      <a:pt x="471770" y="471713"/>
                    </a:cubicBezTo>
                    <a:cubicBezTo>
                      <a:pt x="475729" y="467763"/>
                      <a:pt x="480549" y="464784"/>
                      <a:pt x="485851" y="463006"/>
                    </a:cubicBezTo>
                    <a:lnTo>
                      <a:pt x="513100" y="454146"/>
                    </a:lnTo>
                    <a:cubicBezTo>
                      <a:pt x="517417" y="452621"/>
                      <a:pt x="521323" y="450117"/>
                      <a:pt x="524509" y="446828"/>
                    </a:cubicBezTo>
                    <a:cubicBezTo>
                      <a:pt x="527695" y="443539"/>
                      <a:pt x="530075" y="439556"/>
                      <a:pt x="531462" y="435192"/>
                    </a:cubicBezTo>
                    <a:cubicBezTo>
                      <a:pt x="532848" y="430829"/>
                      <a:pt x="533205" y="426203"/>
                      <a:pt x="532501" y="421677"/>
                    </a:cubicBezTo>
                    <a:cubicBezTo>
                      <a:pt x="531798" y="417153"/>
                      <a:pt x="530055" y="412854"/>
                      <a:pt x="527409" y="409117"/>
                    </a:cubicBezTo>
                    <a:cubicBezTo>
                      <a:pt x="523648" y="403853"/>
                      <a:pt x="518279" y="399953"/>
                      <a:pt x="512110" y="398004"/>
                    </a:cubicBezTo>
                    <a:lnTo>
                      <a:pt x="485364" y="389342"/>
                    </a:lnTo>
                    <a:cubicBezTo>
                      <a:pt x="480048" y="387566"/>
                      <a:pt x="475218" y="384579"/>
                      <a:pt x="471255" y="380615"/>
                    </a:cubicBezTo>
                    <a:cubicBezTo>
                      <a:pt x="467293" y="376653"/>
                      <a:pt x="464304" y="371822"/>
                      <a:pt x="462529" y="366508"/>
                    </a:cubicBezTo>
                    <a:lnTo>
                      <a:pt x="453670" y="339274"/>
                    </a:lnTo>
                    <a:cubicBezTo>
                      <a:pt x="451642" y="333500"/>
                      <a:pt x="447864" y="328503"/>
                      <a:pt x="442862" y="324980"/>
                    </a:cubicBezTo>
                    <a:cubicBezTo>
                      <a:pt x="439092" y="322307"/>
                      <a:pt x="434749" y="320555"/>
                      <a:pt x="430181" y="319862"/>
                    </a:cubicBezTo>
                    <a:cubicBezTo>
                      <a:pt x="425613" y="319170"/>
                      <a:pt x="420945" y="319555"/>
                      <a:pt x="416553" y="320989"/>
                    </a:cubicBezTo>
                    <a:cubicBezTo>
                      <a:pt x="412160" y="322421"/>
                      <a:pt x="408164" y="324863"/>
                      <a:pt x="404885" y="328118"/>
                    </a:cubicBezTo>
                    <a:cubicBezTo>
                      <a:pt x="401605" y="331372"/>
                      <a:pt x="399132" y="335350"/>
                      <a:pt x="397665" y="339731"/>
                    </a:cubicBezTo>
                    <a:lnTo>
                      <a:pt x="388958" y="366478"/>
                    </a:lnTo>
                    <a:cubicBezTo>
                      <a:pt x="387233" y="371711"/>
                      <a:pt x="384336" y="376482"/>
                      <a:pt x="380486" y="380426"/>
                    </a:cubicBezTo>
                    <a:cubicBezTo>
                      <a:pt x="376638" y="384371"/>
                      <a:pt x="371938" y="387383"/>
                      <a:pt x="366747" y="389236"/>
                    </a:cubicBezTo>
                    <a:lnTo>
                      <a:pt x="339483" y="398096"/>
                    </a:lnTo>
                    <a:cubicBezTo>
                      <a:pt x="333668" y="400143"/>
                      <a:pt x="328639" y="403958"/>
                      <a:pt x="325096" y="409003"/>
                    </a:cubicBezTo>
                    <a:cubicBezTo>
                      <a:pt x="321554" y="414049"/>
                      <a:pt x="319677" y="420074"/>
                      <a:pt x="319726" y="426240"/>
                    </a:cubicBezTo>
                    <a:cubicBezTo>
                      <a:pt x="319774" y="432405"/>
                      <a:pt x="321747" y="438399"/>
                      <a:pt x="325367" y="443390"/>
                    </a:cubicBezTo>
                    <a:cubicBezTo>
                      <a:pt x="328989" y="448378"/>
                      <a:pt x="334078" y="452112"/>
                      <a:pt x="339925" y="454070"/>
                    </a:cubicBezTo>
                    <a:lnTo>
                      <a:pt x="366595" y="462747"/>
                    </a:lnTo>
                    <a:cubicBezTo>
                      <a:pt x="371923" y="464525"/>
                      <a:pt x="376762" y="467524"/>
                      <a:pt x="380728" y="471505"/>
                    </a:cubicBezTo>
                    <a:cubicBezTo>
                      <a:pt x="384692" y="475485"/>
                      <a:pt x="387671" y="480335"/>
                      <a:pt x="389429" y="485672"/>
                    </a:cubicBezTo>
                    <a:lnTo>
                      <a:pt x="398289" y="512891"/>
                    </a:lnTo>
                    <a:cubicBezTo>
                      <a:pt x="400329" y="518671"/>
                      <a:pt x="404109" y="523679"/>
                      <a:pt x="409113" y="527223"/>
                    </a:cubicBezTo>
                    <a:close/>
                  </a:path>
                </a:pathLst>
              </a:custGeom>
              <a:solidFill>
                <a:schemeClr val="accent6"/>
              </a:solidFill>
              <a:effectLst/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 defTabSz="182873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3200" kern="0">
                  <a:ln w="3175">
                    <a:noFill/>
                  </a:ln>
                  <a:solidFill>
                    <a:srgbClr val="3A20A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EA21FBE-5976-F5B7-A065-76AD6F7AB6C2}"/>
              </a:ext>
            </a:extLst>
          </p:cNvPr>
          <p:cNvGrpSpPr/>
          <p:nvPr/>
        </p:nvGrpSpPr>
        <p:grpSpPr>
          <a:xfrm>
            <a:off x="120158" y="9631186"/>
            <a:ext cx="24146857" cy="2170346"/>
            <a:chOff x="183098" y="10562138"/>
            <a:chExt cx="24146857" cy="217034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E8B3247-F8F3-4395-5E33-9363F65B95CF}"/>
                </a:ext>
              </a:extLst>
            </p:cNvPr>
            <p:cNvGrpSpPr/>
            <p:nvPr/>
          </p:nvGrpSpPr>
          <p:grpSpPr>
            <a:xfrm>
              <a:off x="183098" y="10562138"/>
              <a:ext cx="2270730" cy="1778658"/>
              <a:chOff x="8363925" y="5935085"/>
              <a:chExt cx="1135365" cy="889329"/>
            </a:xfrm>
          </p:grpSpPr>
          <p:pic>
            <p:nvPicPr>
              <p:cNvPr id="31" name="Picture 30" descr="A blue logo with a black background&#10;&#10;AI-generated content may be incorrect.">
                <a:extLst>
                  <a:ext uri="{FF2B5EF4-FFF2-40B4-BE49-F238E27FC236}">
                    <a16:creationId xmlns:a16="http://schemas.microsoft.com/office/drawing/2014/main" id="{9D7C07E1-E52B-E210-C6B3-054545B03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8500" y="5935085"/>
                <a:ext cx="586217" cy="586217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DFC986C-B373-7B5A-2A23-42C0ACCA7032}"/>
                  </a:ext>
                </a:extLst>
              </p:cNvPr>
              <p:cNvSpPr txBox="1"/>
              <p:nvPr/>
            </p:nvSpPr>
            <p:spPr>
              <a:xfrm>
                <a:off x="8363925" y="6630515"/>
                <a:ext cx="1135365" cy="193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828754">
                  <a:lnSpc>
                    <a:spcPct val="90000"/>
                  </a:lnSpc>
                  <a:spcAft>
                    <a:spcPts val="1200"/>
                  </a:spcAft>
                  <a:defRPr/>
                </a:pPr>
                <a:r>
                  <a:rPr lang="en-US" sz="280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Azure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011C688-E422-856D-7DC0-70EE5E71ACBF}"/>
                </a:ext>
              </a:extLst>
            </p:cNvPr>
            <p:cNvGrpSpPr/>
            <p:nvPr/>
          </p:nvGrpSpPr>
          <p:grpSpPr>
            <a:xfrm>
              <a:off x="2579574" y="10562138"/>
              <a:ext cx="2270730" cy="1758533"/>
              <a:chOff x="16690662" y="8496517"/>
              <a:chExt cx="2270730" cy="1758533"/>
            </a:xfrm>
          </p:grpSpPr>
          <p:pic>
            <p:nvPicPr>
              <p:cNvPr id="29" name="Graphic 1069">
                <a:extLst>
                  <a:ext uri="{FF2B5EF4-FFF2-40B4-BE49-F238E27FC236}">
                    <a16:creationId xmlns:a16="http://schemas.microsoft.com/office/drawing/2014/main" id="{7CBBDC21-6A0A-2589-62B3-A28B429F1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7261033" y="8496517"/>
                <a:ext cx="1129989" cy="1129989"/>
              </a:xfrm>
              <a:prstGeom prst="rect">
                <a:avLst/>
              </a:prstGeom>
              <a:effectLst/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B5D7AEF-7CE7-A6EF-5E24-514F1C69B6E6}"/>
                  </a:ext>
                </a:extLst>
              </p:cNvPr>
              <p:cNvSpPr txBox="1"/>
              <p:nvPr/>
            </p:nvSpPr>
            <p:spPr>
              <a:xfrm>
                <a:off x="16690662" y="9867252"/>
                <a:ext cx="2270730" cy="3877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828754">
                  <a:lnSpc>
                    <a:spcPct val="90000"/>
                  </a:lnSpc>
                  <a:spcAft>
                    <a:spcPts val="1200"/>
                  </a:spcAft>
                  <a:defRPr/>
                </a:pPr>
                <a:r>
                  <a:rPr lang="en-US" sz="280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NuGet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481E30F-323D-D0D3-3468-2B10E69A64D3}"/>
                </a:ext>
              </a:extLst>
            </p:cNvPr>
            <p:cNvGrpSpPr/>
            <p:nvPr/>
          </p:nvGrpSpPr>
          <p:grpSpPr>
            <a:xfrm>
              <a:off x="4976050" y="10562138"/>
              <a:ext cx="2270730" cy="1772297"/>
              <a:chOff x="20093933" y="7863018"/>
              <a:chExt cx="2270730" cy="1772297"/>
            </a:xfrm>
          </p:grpSpPr>
          <p:pic>
            <p:nvPicPr>
              <p:cNvPr id="35" name="Picture 2">
                <a:extLst>
                  <a:ext uri="{FF2B5EF4-FFF2-40B4-BE49-F238E27FC236}">
                    <a16:creationId xmlns:a16="http://schemas.microsoft.com/office/drawing/2014/main" id="{97B0405A-1662-4BB2-E298-C9E750B011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47117" y="7863018"/>
                <a:ext cx="1129988" cy="11299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B62628-0C1A-1DCD-FB27-F9D90835D2C9}"/>
                  </a:ext>
                </a:extLst>
              </p:cNvPr>
              <p:cNvSpPr txBox="1"/>
              <p:nvPr/>
            </p:nvSpPr>
            <p:spPr>
              <a:xfrm>
                <a:off x="20093933" y="9247517"/>
                <a:ext cx="2270730" cy="3877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828754">
                  <a:lnSpc>
                    <a:spcPct val="90000"/>
                  </a:lnSpc>
                  <a:spcAft>
                    <a:spcPts val="1200"/>
                  </a:spcAft>
                  <a:defRPr/>
                </a:pPr>
                <a:r>
                  <a:rPr lang="en-US" sz="280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Aspire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05A271D-5BC7-A4E6-B28A-C8C30F7ECD28}"/>
                </a:ext>
              </a:extLst>
            </p:cNvPr>
            <p:cNvGrpSpPr/>
            <p:nvPr/>
          </p:nvGrpSpPr>
          <p:grpSpPr>
            <a:xfrm>
              <a:off x="12843438" y="10562138"/>
              <a:ext cx="2270730" cy="2159698"/>
              <a:chOff x="18573846" y="10188524"/>
              <a:chExt cx="2270730" cy="2159698"/>
            </a:xfrm>
          </p:grpSpPr>
          <p:pic>
            <p:nvPicPr>
              <p:cNvPr id="34" name="Picture 6">
                <a:extLst>
                  <a:ext uri="{FF2B5EF4-FFF2-40B4-BE49-F238E27FC236}">
                    <a16:creationId xmlns:a16="http://schemas.microsoft.com/office/drawing/2014/main" id="{9A65EB66-AA95-D696-C00E-981B908E98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19165008" y="10188524"/>
                <a:ext cx="1088406" cy="951131"/>
              </a:xfrm>
              <a:prstGeom prst="rect">
                <a:avLst/>
              </a:prstGeom>
              <a:noFill/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7144B71-4D0E-31C8-9BF2-8F9A615EC4AD}"/>
                  </a:ext>
                </a:extLst>
              </p:cNvPr>
              <p:cNvSpPr txBox="1"/>
              <p:nvPr/>
            </p:nvSpPr>
            <p:spPr>
              <a:xfrm>
                <a:off x="18573846" y="11569034"/>
                <a:ext cx="2270730" cy="7791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828754">
                  <a:lnSpc>
                    <a:spcPct val="90000"/>
                  </a:lnSpc>
                  <a:spcAft>
                    <a:spcPts val="1200"/>
                  </a:spcAft>
                  <a:defRPr/>
                </a:pPr>
                <a:r>
                  <a:rPr lang="en-US" sz="280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GitHub Copilot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94F19C4-331B-DBEA-8B5C-0E637813EB2B}"/>
                </a:ext>
              </a:extLst>
            </p:cNvPr>
            <p:cNvGrpSpPr/>
            <p:nvPr/>
          </p:nvGrpSpPr>
          <p:grpSpPr>
            <a:xfrm>
              <a:off x="17473104" y="10562138"/>
              <a:ext cx="2270730" cy="1778586"/>
              <a:chOff x="20841330" y="10778046"/>
              <a:chExt cx="2270730" cy="1778586"/>
            </a:xfrm>
          </p:grpSpPr>
          <p:pic>
            <p:nvPicPr>
              <p:cNvPr id="14" name="Graphic 1043">
                <a:extLst>
                  <a:ext uri="{FF2B5EF4-FFF2-40B4-BE49-F238E27FC236}">
                    <a16:creationId xmlns:a16="http://schemas.microsoft.com/office/drawing/2014/main" id="{6446776D-DB9B-FE5E-787F-67AD7F89F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413937" y="10778046"/>
                <a:ext cx="1125517" cy="1134651"/>
              </a:xfrm>
              <a:prstGeom prst="rect">
                <a:avLst/>
              </a:prstGeom>
              <a:effectLst/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F6BEC4-90DA-2A9C-EB92-8DEE1EEC0EA3}"/>
                  </a:ext>
                </a:extLst>
              </p:cNvPr>
              <p:cNvSpPr txBox="1"/>
              <p:nvPr/>
            </p:nvSpPr>
            <p:spPr>
              <a:xfrm>
                <a:off x="20841330" y="12165243"/>
                <a:ext cx="2270730" cy="3913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828754">
                  <a:lnSpc>
                    <a:spcPct val="90000"/>
                  </a:lnSpc>
                  <a:spcAft>
                    <a:spcPts val="1200"/>
                  </a:spcAft>
                  <a:defRPr/>
                </a:pPr>
                <a:r>
                  <a:rPr lang="en-US" sz="280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Windows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FF255A9-B6B4-5774-11BE-F5E8865980FE}"/>
                </a:ext>
              </a:extLst>
            </p:cNvPr>
            <p:cNvGrpSpPr/>
            <p:nvPr/>
          </p:nvGrpSpPr>
          <p:grpSpPr>
            <a:xfrm>
              <a:off x="19869580" y="10562138"/>
              <a:ext cx="2270730" cy="1752883"/>
              <a:chOff x="20225813" y="10746624"/>
              <a:chExt cx="2270730" cy="1752883"/>
            </a:xfrm>
          </p:grpSpPr>
          <p:pic>
            <p:nvPicPr>
              <p:cNvPr id="19" name="Graphic 1044">
                <a:extLst>
                  <a:ext uri="{FF2B5EF4-FFF2-40B4-BE49-F238E27FC236}">
                    <a16:creationId xmlns:a16="http://schemas.microsoft.com/office/drawing/2014/main" id="{AAD12D23-25A8-668F-F5A4-AFD7C6EF9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0862151" y="10746624"/>
                <a:ext cx="998055" cy="1183620"/>
              </a:xfrm>
              <a:prstGeom prst="rect">
                <a:avLst/>
              </a:prstGeom>
              <a:effectLst/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EC089F-64E2-CCD1-0760-8763E45D25D8}"/>
                  </a:ext>
                </a:extLst>
              </p:cNvPr>
              <p:cNvSpPr txBox="1"/>
              <p:nvPr/>
            </p:nvSpPr>
            <p:spPr>
              <a:xfrm>
                <a:off x="20225813" y="12108118"/>
                <a:ext cx="2270730" cy="3913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828754">
                  <a:lnSpc>
                    <a:spcPct val="90000"/>
                  </a:lnSpc>
                  <a:spcAft>
                    <a:spcPts val="1200"/>
                  </a:spcAft>
                  <a:defRPr/>
                </a:pPr>
                <a:r>
                  <a:rPr lang="en-US" sz="280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Linux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32EAA39-4A55-A00F-8F1C-0BD6F0FF325B}"/>
                </a:ext>
              </a:extLst>
            </p:cNvPr>
            <p:cNvGrpSpPr/>
            <p:nvPr/>
          </p:nvGrpSpPr>
          <p:grpSpPr>
            <a:xfrm>
              <a:off x="22059225" y="10562138"/>
              <a:ext cx="2270730" cy="1748574"/>
              <a:chOff x="21592644" y="10819284"/>
              <a:chExt cx="2270730" cy="174857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42AAA25-FD6A-AA5D-40CA-09CD4341F8CA}"/>
                  </a:ext>
                </a:extLst>
              </p:cNvPr>
              <p:cNvSpPr/>
              <p:nvPr/>
            </p:nvSpPr>
            <p:spPr>
              <a:xfrm>
                <a:off x="22136199" y="10819284"/>
                <a:ext cx="1183621" cy="118362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tx1"/>
                    </a:solidFill>
                  </a:rPr>
                  <a:t>mac</a:t>
                </a:r>
              </a:p>
              <a:p>
                <a:pPr algn="ctr"/>
                <a:r>
                  <a:rPr lang="en-US" sz="3200" b="1">
                    <a:solidFill>
                      <a:schemeClr val="tx1"/>
                    </a:solidFill>
                  </a:rPr>
                  <a:t>OS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328274-930E-5E33-10BD-24B96804E8E2}"/>
                  </a:ext>
                </a:extLst>
              </p:cNvPr>
              <p:cNvSpPr txBox="1"/>
              <p:nvPr/>
            </p:nvSpPr>
            <p:spPr>
              <a:xfrm>
                <a:off x="21592644" y="12176469"/>
                <a:ext cx="2270730" cy="3913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828754">
                  <a:lnSpc>
                    <a:spcPct val="90000"/>
                  </a:lnSpc>
                  <a:spcAft>
                    <a:spcPts val="1200"/>
                  </a:spcAft>
                  <a:defRPr/>
                </a:pPr>
                <a:r>
                  <a:rPr lang="en-US" sz="280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macOS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6078BDE-A5B1-7488-A8C5-8D662E631B0F}"/>
                </a:ext>
              </a:extLst>
            </p:cNvPr>
            <p:cNvGrpSpPr/>
            <p:nvPr/>
          </p:nvGrpSpPr>
          <p:grpSpPr>
            <a:xfrm>
              <a:off x="7372526" y="10562138"/>
              <a:ext cx="2424650" cy="1784702"/>
              <a:chOff x="3936544" y="5957138"/>
              <a:chExt cx="1212325" cy="892351"/>
            </a:xfrm>
          </p:grpSpPr>
          <p:pic>
            <p:nvPicPr>
              <p:cNvPr id="47" name="Graphic 90">
                <a:extLst>
                  <a:ext uri="{FF2B5EF4-FFF2-40B4-BE49-F238E27FC236}">
                    <a16:creationId xmlns:a16="http://schemas.microsoft.com/office/drawing/2014/main" id="{79F13F49-29B4-F831-9C27-0382753C0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59044" y="5957138"/>
                <a:ext cx="567326" cy="567326"/>
              </a:xfrm>
              <a:prstGeom prst="rect">
                <a:avLst/>
              </a:prstGeom>
              <a:effectLst/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5CDA8AE-CF44-A20A-130A-97277024967A}"/>
                  </a:ext>
                </a:extLst>
              </p:cNvPr>
              <p:cNvSpPr txBox="1"/>
              <p:nvPr/>
            </p:nvSpPr>
            <p:spPr>
              <a:xfrm>
                <a:off x="3936544" y="6653794"/>
                <a:ext cx="1212325" cy="1956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828754">
                  <a:lnSpc>
                    <a:spcPct val="90000"/>
                  </a:lnSpc>
                  <a:spcAft>
                    <a:spcPts val="1200"/>
                  </a:spcAft>
                  <a:defRPr/>
                </a:pPr>
                <a:r>
                  <a:rPr lang="en-US" sz="280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Visual Studio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9C1038C-C77E-9E8B-1403-1C37657EC001}"/>
                </a:ext>
              </a:extLst>
            </p:cNvPr>
            <p:cNvGrpSpPr/>
            <p:nvPr/>
          </p:nvGrpSpPr>
          <p:grpSpPr>
            <a:xfrm>
              <a:off x="10216844" y="10562138"/>
              <a:ext cx="2424650" cy="2170346"/>
              <a:chOff x="5485160" y="5971864"/>
              <a:chExt cx="1212325" cy="1085173"/>
            </a:xfrm>
          </p:grpSpPr>
          <p:pic>
            <p:nvPicPr>
              <p:cNvPr id="50" name="Picture 4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3756E9F5-FF19-F05D-8F5B-CE831240B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9713" y="5971864"/>
                <a:ext cx="501465" cy="513017"/>
              </a:xfrm>
              <a:prstGeom prst="rect">
                <a:avLst/>
              </a:prstGeom>
              <a:noFill/>
              <a:effectLst/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49391CF-47FD-0E12-C5B7-426FCB4DB0B5}"/>
                  </a:ext>
                </a:extLst>
              </p:cNvPr>
              <p:cNvSpPr txBox="1"/>
              <p:nvPr/>
            </p:nvSpPr>
            <p:spPr>
              <a:xfrm>
                <a:off x="5485160" y="6667443"/>
                <a:ext cx="1212325" cy="3895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828754">
                  <a:lnSpc>
                    <a:spcPct val="90000"/>
                  </a:lnSpc>
                  <a:spcAft>
                    <a:spcPts val="1200"/>
                  </a:spcAft>
                  <a:defRPr/>
                </a:pPr>
                <a:r>
                  <a:rPr lang="en-US" sz="280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Visual Studio Code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4BCEB85-E9BD-6CF6-F5C8-16116E63EE47}"/>
                </a:ext>
              </a:extLst>
            </p:cNvPr>
            <p:cNvGrpSpPr/>
            <p:nvPr/>
          </p:nvGrpSpPr>
          <p:grpSpPr>
            <a:xfrm>
              <a:off x="15120168" y="10562138"/>
              <a:ext cx="2270730" cy="1768478"/>
              <a:chOff x="16690664" y="9395243"/>
              <a:chExt cx="2270730" cy="1768478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FEE1A85-2425-101F-3B94-CC00B2478947}"/>
                  </a:ext>
                </a:extLst>
              </p:cNvPr>
              <p:cNvSpPr txBox="1"/>
              <p:nvPr/>
            </p:nvSpPr>
            <p:spPr>
              <a:xfrm>
                <a:off x="16690664" y="10775923"/>
                <a:ext cx="2270730" cy="3877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828754">
                  <a:lnSpc>
                    <a:spcPct val="90000"/>
                  </a:lnSpc>
                  <a:spcAft>
                    <a:spcPts val="1200"/>
                  </a:spcAft>
                  <a:defRPr/>
                </a:pPr>
                <a:r>
                  <a:rPr lang="en-US" sz="280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GitHub</a:t>
                </a:r>
              </a:p>
            </p:txBody>
          </p:sp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FF3A3E06-ED48-A88F-E03D-D2A096E575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7302372" y="9395243"/>
                <a:ext cx="1047314" cy="1071438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D64BA18-DFCE-8992-225F-9B06F33E58DC}"/>
              </a:ext>
            </a:extLst>
          </p:cNvPr>
          <p:cNvSpPr/>
          <p:nvPr/>
        </p:nvSpPr>
        <p:spPr>
          <a:xfrm rot="1891646">
            <a:off x="10134389" y="8977565"/>
            <a:ext cx="4281287" cy="4022532"/>
          </a:xfrm>
          <a:prstGeom prst="roundRect">
            <a:avLst/>
          </a:prstGeom>
          <a:scene3d>
            <a:camera prst="isometricOffAxis1Top">
              <a:rot lat="19859278" lon="18937943" rev="4800000"/>
            </a:camera>
            <a:lightRig rig="harsh" dir="t"/>
          </a:scene3d>
          <a:sp3d z="-31750" extrusionH="190500" prstMaterial="metal">
            <a:bevelB w="63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App frameworks</a:t>
            </a:r>
            <a:endParaRPr lang="en-US" sz="200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3A1A9E9-8C99-91A3-2AB6-A940C9CFDEFF}"/>
              </a:ext>
            </a:extLst>
          </p:cNvPr>
          <p:cNvSpPr/>
          <p:nvPr/>
        </p:nvSpPr>
        <p:spPr>
          <a:xfrm rot="1891646">
            <a:off x="10134389" y="8267927"/>
            <a:ext cx="4281287" cy="4022532"/>
          </a:xfrm>
          <a:prstGeom prst="roundRect">
            <a:avLst/>
          </a:prstGeom>
          <a:scene3d>
            <a:camera prst="isometricOffAxis1Top">
              <a:rot lat="19859278" lon="18937943" rev="4800000"/>
            </a:camera>
            <a:lightRig rig="harsh" dir="t"/>
          </a:scene3d>
          <a:sp3d z="-31750" extrusionH="190500" prstMaterial="metal">
            <a:bevelB w="63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Standard libraries</a:t>
            </a:r>
            <a:endParaRPr lang="en-US" sz="200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4F504A9-5E92-2008-4973-89DFD2A40D47}"/>
              </a:ext>
            </a:extLst>
          </p:cNvPr>
          <p:cNvSpPr/>
          <p:nvPr/>
        </p:nvSpPr>
        <p:spPr>
          <a:xfrm rot="1891646">
            <a:off x="10134389" y="7558290"/>
            <a:ext cx="4281287" cy="4022532"/>
          </a:xfrm>
          <a:prstGeom prst="roundRect">
            <a:avLst/>
          </a:prstGeom>
          <a:scene3d>
            <a:camera prst="isometricOffAxis1Top">
              <a:rot lat="19859278" lon="18937943" rev="4800000"/>
            </a:camera>
            <a:lightRig rig="harsh" dir="t"/>
          </a:scene3d>
          <a:sp3d z="-31750" extrusionH="190500" prstMaterial="metal">
            <a:bevelB w="63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Languages</a:t>
            </a:r>
            <a:endParaRPr lang="en-US" sz="200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D44F982-0CD6-8E52-AB16-613E30136027}"/>
              </a:ext>
            </a:extLst>
          </p:cNvPr>
          <p:cNvSpPr/>
          <p:nvPr/>
        </p:nvSpPr>
        <p:spPr>
          <a:xfrm rot="1891646">
            <a:off x="10134389" y="6771563"/>
            <a:ext cx="4281287" cy="4022532"/>
          </a:xfrm>
          <a:prstGeom prst="roundRect">
            <a:avLst/>
          </a:prstGeom>
          <a:scene3d>
            <a:camera prst="isometricOffAxis1Top">
              <a:rot lat="19859278" lon="18937943" rev="4800000"/>
            </a:camera>
            <a:lightRig rig="harsh" dir="t"/>
          </a:scene3d>
          <a:sp3d z="-31750" extrusionH="190500" prstMaterial="metal">
            <a:bevelB w="63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Runtime</a:t>
            </a:r>
            <a:endParaRPr lang="en-US" sz="2000"/>
          </a:p>
        </p:txBody>
      </p:sp>
      <p:pic>
        <p:nvPicPr>
          <p:cNvPr id="70" name="Picture 69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A90E12E8-1935-7B9E-9731-DF29DE29B21C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95169" y="4529957"/>
            <a:ext cx="6159727" cy="442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249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9776E-7 2.22222E-6 L 1.19776E-7 -0.14746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3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9776E-7 4.81481E-6 L 1.19776E-7 -0.21551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7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19776E-7 -1.2963E-6 L 1.19776E-7 -0.27569 " pathEditMode="relative" rAng="0" ptsTypes="AA">
                                      <p:cBhvr>
                                        <p:cTn id="10" dur="1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19776E-7 2.59259E-6 L 1.19776E-7 -0.30776 " pathEditMode="relative" rAng="0" ptsTypes="AA">
                                      <p:cBhvr>
                                        <p:cTn id="12" dur="1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39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2" grpId="0" animBg="1"/>
      <p:bldP spid="36" grpId="0" animBg="1"/>
      <p:bldP spid="5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F9CEA-95BE-2CE5-CC96-6AB1C646B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BFB239-05E9-8FC5-0D52-17A37599B8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3385" y="2137336"/>
            <a:ext cx="18613112" cy="7026762"/>
          </a:xfrm>
        </p:spPr>
        <p:txBody>
          <a:bodyPr/>
          <a:lstStyle/>
          <a:p>
            <a:r>
              <a:rPr lang="en-US"/>
              <a:t>Once installed, it just worked — upgrading more than a dozen applications seamlessly in just a matter of hours. </a:t>
            </a:r>
            <a:br>
              <a:rPr lang="en-US"/>
            </a:br>
            <a:r>
              <a:rPr lang="en-US"/>
              <a:t>That speaks volumes.”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1F7F1-B6E4-BF76-AC76-C9181E536A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13433" y="9392208"/>
            <a:ext cx="6370637" cy="2186455"/>
          </a:xfrm>
        </p:spPr>
        <p:txBody>
          <a:bodyPr>
            <a:normAutofit/>
          </a:bodyPr>
          <a:lstStyle/>
          <a:p>
            <a:r>
              <a:rPr lang="en-US"/>
              <a:t>Jordan, Staff Platform Engineer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F5B5C-7513-7486-C23A-A09163B748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3433" y="9804194"/>
            <a:ext cx="6370637" cy="1641572"/>
          </a:xfrm>
        </p:spPr>
        <p:txBody>
          <a:bodyPr>
            <a:normAutofit/>
          </a:bodyPr>
          <a:lstStyle/>
          <a:p>
            <a:r>
              <a:rPr lang="en-US"/>
              <a:t>FMG</a:t>
            </a:r>
          </a:p>
        </p:txBody>
      </p:sp>
      <p:pic>
        <p:nvPicPr>
          <p:cNvPr id="1028" name="Picture 4" descr="FMG | LinkedIn">
            <a:extLst>
              <a:ext uri="{FF2B5EF4-FFF2-40B4-BE49-F238E27FC236}">
                <a16:creationId xmlns:a16="http://schemas.microsoft.com/office/drawing/2014/main" id="{3BFE7586-033B-4A2D-3B4A-50BC72500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1512" y="10259370"/>
            <a:ext cx="2680292" cy="268029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607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3918F1-3E54-A05A-DF41-4F634C5B0A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GitHub Copilot testing for .NET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BB8929E-64BE-3E2B-6F8D-59B580324DEC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8"/>
          <a:stretch>
            <a:fillRect/>
          </a:stretch>
        </p:blipFill>
        <p:spPr>
          <a:xfrm>
            <a:off x="10544175" y="1143000"/>
            <a:ext cx="12687300" cy="113157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E1B4ED0-A033-330E-AF69-8461FF58714D}"/>
              </a:ext>
            </a:extLst>
          </p:cNvPr>
          <p:cNvSpPr/>
          <p:nvPr/>
        </p:nvSpPr>
        <p:spPr>
          <a:xfrm>
            <a:off x="1153845" y="4042483"/>
            <a:ext cx="2829576" cy="60439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</a:gsLst>
            <a:lin ang="30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spc="300">
                <a:solidFill>
                  <a:schemeClr val="tx1"/>
                </a:solidFill>
                <a:latin typeface="Aptos" panose="020B0004020202020204" pitchFamily="34" charset="0"/>
              </a:rPr>
              <a:t>Public Preview</a:t>
            </a:r>
            <a:endParaRPr kumimoji="0" lang="en-US" sz="2200" u="none" strike="noStrike" kern="1200" cap="none" spc="30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B511645-3527-72B5-6C31-724A95D182D2}"/>
              </a:ext>
            </a:extLst>
          </p:cNvPr>
          <p:cNvSpPr txBox="1">
            <a:spLocks/>
          </p:cNvSpPr>
          <p:nvPr/>
        </p:nvSpPr>
        <p:spPr>
          <a:xfrm>
            <a:off x="1153844" y="6911415"/>
            <a:ext cx="8648077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/>
              <a:t>Available in Visual Studio 2026 Insiders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184D0-C935-641B-335B-CF0EB66FF8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3657" y="7748862"/>
            <a:ext cx="8118833" cy="549905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  <a:latin typeface="Aptos" panose="020B0004020202020204" pitchFamily="34" charset="0"/>
              </a:rPr>
              <a:t>Automate repetitive testing tasks and turn </a:t>
            </a:r>
            <a:r>
              <a:rPr lang="en-US">
                <a:solidFill>
                  <a:schemeClr val="bg2"/>
                </a:solidFill>
              </a:rPr>
              <a:t>unit testing into a productivity boost</a:t>
            </a:r>
          </a:p>
          <a:p>
            <a:endParaRPr lang="en-US">
              <a:solidFill>
                <a:schemeClr val="bg2"/>
              </a:solidFill>
              <a:latin typeface="Aptos" panose="020B0004020202020204" pitchFamily="34" charset="0"/>
            </a:endParaRPr>
          </a:p>
          <a:p>
            <a:r>
              <a:rPr lang="en-US">
                <a:solidFill>
                  <a:schemeClr val="bg2"/>
                </a:solidFill>
              </a:rPr>
              <a:t>Create and run tests without slowing your flow, so you can ship faster with fewer bugs</a:t>
            </a:r>
          </a:p>
          <a:p>
            <a:endParaRPr lang="en-US">
              <a:solidFill>
                <a:schemeClr val="bg2"/>
              </a:solidFill>
            </a:endParaRPr>
          </a:p>
          <a:p>
            <a:r>
              <a:rPr lang="en-US">
                <a:solidFill>
                  <a:schemeClr val="bg2"/>
                </a:solidFill>
              </a:rPr>
              <a:t>Tests are deterministic and reliable, built on the proven C# compiler and language for predictable, high-quality results</a:t>
            </a:r>
            <a:endParaRPr lang="en-US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4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EAB13-BE46-7A6E-2E5F-54811CFB7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8C691E-9A69-E895-1380-CD14606760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57377" y="6096225"/>
            <a:ext cx="7010400" cy="4071032"/>
          </a:xfrm>
        </p:spPr>
        <p:txBody>
          <a:bodyPr>
            <a:normAutofit/>
          </a:bodyPr>
          <a:lstStyle/>
          <a:p>
            <a:r>
              <a:rPr lang="en-US"/>
              <a:t>Modernize to .NET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3BC24-BAE3-CCA0-93AD-F9A310681B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495" y="6209585"/>
            <a:ext cx="1062590" cy="1062590"/>
          </a:xfrm>
          <a:prstGeom prst="rect">
            <a:avLst/>
          </a:prstGeom>
          <a:effectLst>
            <a:glow rad="469900">
              <a:schemeClr val="accent1">
                <a:satMod val="175000"/>
                <a:alpha val="20000"/>
              </a:schemeClr>
            </a:glow>
          </a:effectLst>
        </p:spPr>
      </p:pic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9CC749BF-8CEF-7735-806E-03AAE107B9F1}"/>
              </a:ext>
            </a:extLst>
          </p:cNvPr>
          <p:cNvSpPr/>
          <p:nvPr/>
        </p:nvSpPr>
        <p:spPr>
          <a:xfrm>
            <a:off x="1153845" y="4042483"/>
            <a:ext cx="2829576" cy="60439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</a:gsLst>
            <a:lin ang="30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spc="300">
                <a:solidFill>
                  <a:schemeClr val="tx1"/>
                </a:solidFill>
                <a:latin typeface="Aptos" panose="020B0004020202020204" pitchFamily="34" charset="0"/>
              </a:rPr>
              <a:t>DEMO</a:t>
            </a:r>
            <a:endParaRPr kumimoji="0" lang="en-US" sz="2200" u="none" strike="noStrike" kern="1200" cap="none" spc="30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765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672C-AF26-AEE6-B0F9-045B19CB9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B750B47C-CB91-DB0A-3DC0-A4A4635B0DD3}"/>
              </a:ext>
            </a:extLst>
          </p:cNvPr>
          <p:cNvSpPr/>
          <p:nvPr/>
        </p:nvSpPr>
        <p:spPr bwMode="auto">
          <a:xfrm rot="10800000" flipV="1">
            <a:off x="1014354" y="2584270"/>
            <a:ext cx="7270666" cy="10323040"/>
          </a:xfrm>
          <a:prstGeom prst="roundRect">
            <a:avLst>
              <a:gd name="adj" fmla="val 9034"/>
            </a:avLst>
          </a:prstGeom>
          <a:solidFill>
            <a:schemeClr val="accent6">
              <a:lumMod val="10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18287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b="1"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ctr" defTabSz="18287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b="1"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ctr" defTabSz="18287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200" kern="0">
              <a:ln w="3175">
                <a:noFill/>
              </a:ln>
              <a:solidFill>
                <a:schemeClr val="accent2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9D274455-08E4-A37E-8E27-655A1BEB0E88}"/>
              </a:ext>
            </a:extLst>
          </p:cNvPr>
          <p:cNvSpPr/>
          <p:nvPr/>
        </p:nvSpPr>
        <p:spPr bwMode="auto">
          <a:xfrm rot="10800000" flipV="1">
            <a:off x="16073878" y="2584270"/>
            <a:ext cx="7270666" cy="10323040"/>
          </a:xfrm>
          <a:prstGeom prst="roundRect">
            <a:avLst>
              <a:gd name="adj" fmla="val 9034"/>
            </a:avLst>
          </a:prstGeom>
          <a:solidFill>
            <a:schemeClr val="accent6">
              <a:lumMod val="10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18287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ctr" defTabSz="18287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ctr" defTabSz="18287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200" kern="0">
              <a:ln w="3175">
                <a:noFill/>
              </a:ln>
              <a:solidFill>
                <a:schemeClr val="accent2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0799058-C2B3-31E2-7A1B-7CC9496F6583}"/>
              </a:ext>
            </a:extLst>
          </p:cNvPr>
          <p:cNvGrpSpPr/>
          <p:nvPr/>
        </p:nvGrpSpPr>
        <p:grpSpPr>
          <a:xfrm>
            <a:off x="4911244" y="7751504"/>
            <a:ext cx="2307706" cy="1518070"/>
            <a:chOff x="5455920" y="2556916"/>
            <a:chExt cx="1280160" cy="838615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4E3D18D-285D-B7CF-6D63-022B15C11856}"/>
                </a:ext>
              </a:extLst>
            </p:cNvPr>
            <p:cNvSpPr txBox="1"/>
            <p:nvPr/>
          </p:nvSpPr>
          <p:spPr>
            <a:xfrm>
              <a:off x="5455920" y="3181303"/>
              <a:ext cx="1280160" cy="2142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1828754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US" sz="2800"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Mobile</a:t>
              </a:r>
            </a:p>
          </p:txBody>
        </p:sp>
        <p:sp>
          <p:nvSpPr>
            <p:cNvPr id="88" name="Graphic 1077">
              <a:extLst>
                <a:ext uri="{FF2B5EF4-FFF2-40B4-BE49-F238E27FC236}">
                  <a16:creationId xmlns:a16="http://schemas.microsoft.com/office/drawing/2014/main" id="{CA17FCF3-AB34-2BF0-19C8-83D38D576FDB}"/>
                </a:ext>
              </a:extLst>
            </p:cNvPr>
            <p:cNvSpPr/>
            <p:nvPr/>
          </p:nvSpPr>
          <p:spPr>
            <a:xfrm>
              <a:off x="5935980" y="2556916"/>
              <a:ext cx="320040" cy="533400"/>
            </a:xfrm>
            <a:custGeom>
              <a:avLst/>
              <a:gdLst>
                <a:gd name="connsiteX0" fmla="*/ 260033 w 320040"/>
                <a:gd name="connsiteY0" fmla="*/ 0 h 533400"/>
                <a:gd name="connsiteX1" fmla="*/ 320040 w 320040"/>
                <a:gd name="connsiteY1" fmla="*/ 60008 h 533400"/>
                <a:gd name="connsiteX2" fmla="*/ 320040 w 320040"/>
                <a:gd name="connsiteY2" fmla="*/ 473393 h 533400"/>
                <a:gd name="connsiteX3" fmla="*/ 260033 w 320040"/>
                <a:gd name="connsiteY3" fmla="*/ 533400 h 533400"/>
                <a:gd name="connsiteX4" fmla="*/ 60008 w 320040"/>
                <a:gd name="connsiteY4" fmla="*/ 533400 h 533400"/>
                <a:gd name="connsiteX5" fmla="*/ 0 w 320040"/>
                <a:gd name="connsiteY5" fmla="*/ 473393 h 533400"/>
                <a:gd name="connsiteX6" fmla="*/ 0 w 320040"/>
                <a:gd name="connsiteY6" fmla="*/ 60008 h 533400"/>
                <a:gd name="connsiteX7" fmla="*/ 60008 w 320040"/>
                <a:gd name="connsiteY7" fmla="*/ 0 h 533400"/>
                <a:gd name="connsiteX8" fmla="*/ 260033 w 320040"/>
                <a:gd name="connsiteY8" fmla="*/ 0 h 533400"/>
                <a:gd name="connsiteX9" fmla="*/ 193358 w 320040"/>
                <a:gd name="connsiteY9" fmla="*/ 426720 h 533400"/>
                <a:gd name="connsiteX10" fmla="*/ 126683 w 320040"/>
                <a:gd name="connsiteY10" fmla="*/ 426720 h 533400"/>
                <a:gd name="connsiteX11" fmla="*/ 106680 w 320040"/>
                <a:gd name="connsiteY11" fmla="*/ 446723 h 533400"/>
                <a:gd name="connsiteX12" fmla="*/ 126683 w 320040"/>
                <a:gd name="connsiteY12" fmla="*/ 466725 h 533400"/>
                <a:gd name="connsiteX13" fmla="*/ 193358 w 320040"/>
                <a:gd name="connsiteY13" fmla="*/ 466725 h 533400"/>
                <a:gd name="connsiteX14" fmla="*/ 213360 w 320040"/>
                <a:gd name="connsiteY14" fmla="*/ 446723 h 533400"/>
                <a:gd name="connsiteX15" fmla="*/ 193358 w 320040"/>
                <a:gd name="connsiteY15" fmla="*/ 42672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0040" h="533400">
                  <a:moveTo>
                    <a:pt x="260033" y="0"/>
                  </a:moveTo>
                  <a:cubicBezTo>
                    <a:pt x="293173" y="0"/>
                    <a:pt x="320040" y="26866"/>
                    <a:pt x="320040" y="60008"/>
                  </a:cubicBezTo>
                  <a:lnTo>
                    <a:pt x="320040" y="473393"/>
                  </a:lnTo>
                  <a:cubicBezTo>
                    <a:pt x="320040" y="506533"/>
                    <a:pt x="293173" y="533400"/>
                    <a:pt x="260033" y="533400"/>
                  </a:cubicBezTo>
                  <a:lnTo>
                    <a:pt x="60008" y="533400"/>
                  </a:lnTo>
                  <a:cubicBezTo>
                    <a:pt x="26866" y="533400"/>
                    <a:pt x="0" y="506533"/>
                    <a:pt x="0" y="473393"/>
                  </a:cubicBezTo>
                  <a:lnTo>
                    <a:pt x="0" y="60008"/>
                  </a:lnTo>
                  <a:cubicBezTo>
                    <a:pt x="0" y="26866"/>
                    <a:pt x="26866" y="0"/>
                    <a:pt x="60008" y="0"/>
                  </a:cubicBezTo>
                  <a:lnTo>
                    <a:pt x="260033" y="0"/>
                  </a:lnTo>
                  <a:close/>
                  <a:moveTo>
                    <a:pt x="193358" y="426720"/>
                  </a:moveTo>
                  <a:lnTo>
                    <a:pt x="126683" y="426720"/>
                  </a:lnTo>
                  <a:cubicBezTo>
                    <a:pt x="115636" y="426720"/>
                    <a:pt x="106680" y="435676"/>
                    <a:pt x="106680" y="446723"/>
                  </a:cubicBezTo>
                  <a:cubicBezTo>
                    <a:pt x="106680" y="457769"/>
                    <a:pt x="115636" y="466725"/>
                    <a:pt x="126683" y="466725"/>
                  </a:cubicBezTo>
                  <a:lnTo>
                    <a:pt x="193358" y="466725"/>
                  </a:lnTo>
                  <a:cubicBezTo>
                    <a:pt x="204404" y="466725"/>
                    <a:pt x="213360" y="457769"/>
                    <a:pt x="213360" y="446723"/>
                  </a:cubicBezTo>
                  <a:cubicBezTo>
                    <a:pt x="213360" y="435676"/>
                    <a:pt x="204404" y="426720"/>
                    <a:pt x="193358" y="42672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34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>
                <a:ln w="3175"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3E84BC0-B1D8-E5CA-9FF3-6391F1C29B5C}"/>
              </a:ext>
            </a:extLst>
          </p:cNvPr>
          <p:cNvGrpSpPr/>
          <p:nvPr/>
        </p:nvGrpSpPr>
        <p:grpSpPr>
          <a:xfrm>
            <a:off x="2133765" y="5943612"/>
            <a:ext cx="2307708" cy="1342942"/>
            <a:chOff x="838200" y="2653661"/>
            <a:chExt cx="1280160" cy="74187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368711-799C-E39D-8E78-9ADBBFC577BB}"/>
                </a:ext>
              </a:extLst>
            </p:cNvPr>
            <p:cNvSpPr txBox="1"/>
            <p:nvPr/>
          </p:nvSpPr>
          <p:spPr>
            <a:xfrm>
              <a:off x="838200" y="3181303"/>
              <a:ext cx="1280160" cy="2142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1828754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US" sz="2800"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Cloud</a:t>
              </a:r>
            </a:p>
          </p:txBody>
        </p:sp>
        <p:sp>
          <p:nvSpPr>
            <p:cNvPr id="86" name="Graphic 1075">
              <a:extLst>
                <a:ext uri="{FF2B5EF4-FFF2-40B4-BE49-F238E27FC236}">
                  <a16:creationId xmlns:a16="http://schemas.microsoft.com/office/drawing/2014/main" id="{990F9155-131A-E945-A721-D966EF8C402F}"/>
                </a:ext>
              </a:extLst>
            </p:cNvPr>
            <p:cNvSpPr/>
            <p:nvPr/>
          </p:nvSpPr>
          <p:spPr>
            <a:xfrm>
              <a:off x="1218248" y="2653661"/>
              <a:ext cx="520065" cy="339910"/>
            </a:xfrm>
            <a:custGeom>
              <a:avLst/>
              <a:gdLst>
                <a:gd name="connsiteX0" fmla="*/ 109000 w 520065"/>
                <a:gd name="connsiteY0" fmla="*/ 126550 h 339910"/>
                <a:gd name="connsiteX1" fmla="*/ 286913 w 520065"/>
                <a:gd name="connsiteY1" fmla="*/ 2400 h 339910"/>
                <a:gd name="connsiteX2" fmla="*/ 411065 w 520065"/>
                <a:gd name="connsiteY2" fmla="*/ 126550 h 339910"/>
                <a:gd name="connsiteX3" fmla="*/ 413385 w 520065"/>
                <a:gd name="connsiteY3" fmla="*/ 126550 h 339910"/>
                <a:gd name="connsiteX4" fmla="*/ 520065 w 520065"/>
                <a:gd name="connsiteY4" fmla="*/ 233230 h 339910"/>
                <a:gd name="connsiteX5" fmla="*/ 413385 w 520065"/>
                <a:gd name="connsiteY5" fmla="*/ 339910 h 339910"/>
                <a:gd name="connsiteX6" fmla="*/ 106680 w 520065"/>
                <a:gd name="connsiteY6" fmla="*/ 339910 h 339910"/>
                <a:gd name="connsiteX7" fmla="*/ 0 w 520065"/>
                <a:gd name="connsiteY7" fmla="*/ 233230 h 339910"/>
                <a:gd name="connsiteX8" fmla="*/ 106680 w 520065"/>
                <a:gd name="connsiteY8" fmla="*/ 126550 h 339910"/>
                <a:gd name="connsiteX9" fmla="*/ 109000 w 520065"/>
                <a:gd name="connsiteY9" fmla="*/ 126550 h 33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065" h="339910">
                  <a:moveTo>
                    <a:pt x="109000" y="126550"/>
                  </a:moveTo>
                  <a:cubicBezTo>
                    <a:pt x="123847" y="43137"/>
                    <a:pt x="203501" y="-12447"/>
                    <a:pt x="286913" y="2400"/>
                  </a:cubicBezTo>
                  <a:cubicBezTo>
                    <a:pt x="350230" y="13669"/>
                    <a:pt x="399797" y="63234"/>
                    <a:pt x="411065" y="126550"/>
                  </a:cubicBezTo>
                  <a:lnTo>
                    <a:pt x="413385" y="126550"/>
                  </a:lnTo>
                  <a:cubicBezTo>
                    <a:pt x="472302" y="126550"/>
                    <a:pt x="520065" y="174313"/>
                    <a:pt x="520065" y="233230"/>
                  </a:cubicBezTo>
                  <a:cubicBezTo>
                    <a:pt x="520065" y="292147"/>
                    <a:pt x="472302" y="339910"/>
                    <a:pt x="413385" y="339910"/>
                  </a:cubicBezTo>
                  <a:lnTo>
                    <a:pt x="106680" y="339910"/>
                  </a:lnTo>
                  <a:cubicBezTo>
                    <a:pt x="47762" y="339910"/>
                    <a:pt x="0" y="292147"/>
                    <a:pt x="0" y="233230"/>
                  </a:cubicBezTo>
                  <a:cubicBezTo>
                    <a:pt x="0" y="174313"/>
                    <a:pt x="47762" y="126550"/>
                    <a:pt x="106680" y="126550"/>
                  </a:cubicBezTo>
                  <a:lnTo>
                    <a:pt x="109000" y="12655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34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>
                <a:ln w="3175"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9CEDBE0-C90E-6436-6155-9147FC9DEFD4}"/>
              </a:ext>
            </a:extLst>
          </p:cNvPr>
          <p:cNvGrpSpPr/>
          <p:nvPr/>
        </p:nvGrpSpPr>
        <p:grpSpPr>
          <a:xfrm>
            <a:off x="2133765" y="7775644"/>
            <a:ext cx="2307708" cy="1493930"/>
            <a:chOff x="3916680" y="2570251"/>
            <a:chExt cx="1280160" cy="82528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5591326-3D1D-7ED3-6842-F36D2F1CE8C8}"/>
                </a:ext>
              </a:extLst>
            </p:cNvPr>
            <p:cNvSpPr txBox="1"/>
            <p:nvPr/>
          </p:nvSpPr>
          <p:spPr>
            <a:xfrm>
              <a:off x="3916680" y="3181303"/>
              <a:ext cx="1280160" cy="2142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828754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US" sz="2800"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Desktop</a:t>
              </a:r>
            </a:p>
          </p:txBody>
        </p:sp>
        <p:sp>
          <p:nvSpPr>
            <p:cNvPr id="84" name="Graphic 1076">
              <a:extLst>
                <a:ext uri="{FF2B5EF4-FFF2-40B4-BE49-F238E27FC236}">
                  <a16:creationId xmlns:a16="http://schemas.microsoft.com/office/drawing/2014/main" id="{43847369-72AE-C9A9-9D9D-6EE175996D14}"/>
                </a:ext>
              </a:extLst>
            </p:cNvPr>
            <p:cNvSpPr/>
            <p:nvPr/>
          </p:nvSpPr>
          <p:spPr>
            <a:xfrm>
              <a:off x="4290074" y="2570251"/>
              <a:ext cx="533373" cy="506730"/>
            </a:xfrm>
            <a:custGeom>
              <a:avLst/>
              <a:gdLst>
                <a:gd name="connsiteX0" fmla="*/ 126683 w 533373"/>
                <a:gd name="connsiteY0" fmla="*/ 506730 h 506730"/>
                <a:gd name="connsiteX1" fmla="*/ 106686 w 533373"/>
                <a:gd name="connsiteY1" fmla="*/ 486722 h 506730"/>
                <a:gd name="connsiteX2" fmla="*/ 123962 w 533373"/>
                <a:gd name="connsiteY2" fmla="*/ 466912 h 506730"/>
                <a:gd name="connsiteX3" fmla="*/ 126683 w 533373"/>
                <a:gd name="connsiteY3" fmla="*/ 466725 h 506730"/>
                <a:gd name="connsiteX4" fmla="*/ 173328 w 533373"/>
                <a:gd name="connsiteY4" fmla="*/ 466725 h 506730"/>
                <a:gd name="connsiteX5" fmla="*/ 173328 w 533373"/>
                <a:gd name="connsiteY5" fmla="*/ 400103 h 506730"/>
                <a:gd name="connsiteX6" fmla="*/ 60008 w 533373"/>
                <a:gd name="connsiteY6" fmla="*/ 400103 h 506730"/>
                <a:gd name="connsiteX7" fmla="*/ 133 w 533373"/>
                <a:gd name="connsiteY7" fmla="*/ 344203 h 506730"/>
                <a:gd name="connsiteX8" fmla="*/ 0 w 533373"/>
                <a:gd name="connsiteY8" fmla="*/ 340096 h 506730"/>
                <a:gd name="connsiteX9" fmla="*/ 0 w 533373"/>
                <a:gd name="connsiteY9" fmla="*/ 60008 h 506730"/>
                <a:gd name="connsiteX10" fmla="*/ 55900 w 533373"/>
                <a:gd name="connsiteY10" fmla="*/ 133 h 506730"/>
                <a:gd name="connsiteX11" fmla="*/ 60008 w 533373"/>
                <a:gd name="connsiteY11" fmla="*/ 0 h 506730"/>
                <a:gd name="connsiteX12" fmla="*/ 473366 w 533373"/>
                <a:gd name="connsiteY12" fmla="*/ 0 h 506730"/>
                <a:gd name="connsiteX13" fmla="*/ 533240 w 533373"/>
                <a:gd name="connsiteY13" fmla="*/ 55900 h 506730"/>
                <a:gd name="connsiteX14" fmla="*/ 533373 w 533373"/>
                <a:gd name="connsiteY14" fmla="*/ 60008 h 506730"/>
                <a:gd name="connsiteX15" fmla="*/ 533373 w 533373"/>
                <a:gd name="connsiteY15" fmla="*/ 340096 h 506730"/>
                <a:gd name="connsiteX16" fmla="*/ 477473 w 533373"/>
                <a:gd name="connsiteY16" fmla="*/ 399970 h 506730"/>
                <a:gd name="connsiteX17" fmla="*/ 473366 w 533373"/>
                <a:gd name="connsiteY17" fmla="*/ 400103 h 506730"/>
                <a:gd name="connsiteX18" fmla="*/ 360018 w 533373"/>
                <a:gd name="connsiteY18" fmla="*/ 400103 h 506730"/>
                <a:gd name="connsiteX19" fmla="*/ 360018 w 533373"/>
                <a:gd name="connsiteY19" fmla="*/ 466725 h 506730"/>
                <a:gd name="connsiteX20" fmla="*/ 406718 w 533373"/>
                <a:gd name="connsiteY20" fmla="*/ 466725 h 506730"/>
                <a:gd name="connsiteX21" fmla="*/ 426923 w 533373"/>
                <a:gd name="connsiteY21" fmla="*/ 486522 h 506730"/>
                <a:gd name="connsiteX22" fmla="*/ 409438 w 533373"/>
                <a:gd name="connsiteY22" fmla="*/ 506570 h 506730"/>
                <a:gd name="connsiteX23" fmla="*/ 406718 w 533373"/>
                <a:gd name="connsiteY23" fmla="*/ 506730 h 506730"/>
                <a:gd name="connsiteX24" fmla="*/ 126683 w 533373"/>
                <a:gd name="connsiteY24" fmla="*/ 506730 h 506730"/>
                <a:gd name="connsiteX25" fmla="*/ 319987 w 533373"/>
                <a:gd name="connsiteY25" fmla="*/ 400103 h 506730"/>
                <a:gd name="connsiteX26" fmla="*/ 213307 w 533373"/>
                <a:gd name="connsiteY26" fmla="*/ 400103 h 506730"/>
                <a:gd name="connsiteX27" fmla="*/ 213333 w 533373"/>
                <a:gd name="connsiteY27" fmla="*/ 466725 h 506730"/>
                <a:gd name="connsiteX28" fmla="*/ 320013 w 533373"/>
                <a:gd name="connsiteY28" fmla="*/ 466725 h 506730"/>
                <a:gd name="connsiteX29" fmla="*/ 319987 w 533373"/>
                <a:gd name="connsiteY29" fmla="*/ 400103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33373" h="506730">
                  <a:moveTo>
                    <a:pt x="126683" y="506730"/>
                  </a:moveTo>
                  <a:cubicBezTo>
                    <a:pt x="115636" y="506727"/>
                    <a:pt x="106683" y="497769"/>
                    <a:pt x="106686" y="486722"/>
                  </a:cubicBezTo>
                  <a:cubicBezTo>
                    <a:pt x="106689" y="476729"/>
                    <a:pt x="114064" y="468275"/>
                    <a:pt x="123962" y="466912"/>
                  </a:cubicBezTo>
                  <a:lnTo>
                    <a:pt x="126683" y="466725"/>
                  </a:lnTo>
                  <a:lnTo>
                    <a:pt x="173328" y="466725"/>
                  </a:lnTo>
                  <a:lnTo>
                    <a:pt x="173328" y="400103"/>
                  </a:lnTo>
                  <a:lnTo>
                    <a:pt x="60008" y="400103"/>
                  </a:lnTo>
                  <a:cubicBezTo>
                    <a:pt x="28457" y="400106"/>
                    <a:pt x="2293" y="375679"/>
                    <a:pt x="133" y="344203"/>
                  </a:cubicBezTo>
                  <a:lnTo>
                    <a:pt x="0" y="340096"/>
                  </a:lnTo>
                  <a:lnTo>
                    <a:pt x="0" y="60008"/>
                  </a:lnTo>
                  <a:cubicBezTo>
                    <a:pt x="-4" y="28457"/>
                    <a:pt x="24424" y="2293"/>
                    <a:pt x="55900" y="133"/>
                  </a:cubicBezTo>
                  <a:lnTo>
                    <a:pt x="60008" y="0"/>
                  </a:lnTo>
                  <a:lnTo>
                    <a:pt x="473366" y="0"/>
                  </a:lnTo>
                  <a:cubicBezTo>
                    <a:pt x="504916" y="-4"/>
                    <a:pt x="531080" y="24424"/>
                    <a:pt x="533240" y="55900"/>
                  </a:cubicBezTo>
                  <a:lnTo>
                    <a:pt x="533373" y="60008"/>
                  </a:lnTo>
                  <a:lnTo>
                    <a:pt x="533373" y="340096"/>
                  </a:lnTo>
                  <a:cubicBezTo>
                    <a:pt x="533376" y="371646"/>
                    <a:pt x="508949" y="397810"/>
                    <a:pt x="477473" y="399970"/>
                  </a:cubicBezTo>
                  <a:lnTo>
                    <a:pt x="473366" y="400103"/>
                  </a:lnTo>
                  <a:lnTo>
                    <a:pt x="360018" y="400103"/>
                  </a:lnTo>
                  <a:lnTo>
                    <a:pt x="360018" y="466725"/>
                  </a:lnTo>
                  <a:lnTo>
                    <a:pt x="406718" y="466725"/>
                  </a:lnTo>
                  <a:cubicBezTo>
                    <a:pt x="417764" y="466613"/>
                    <a:pt x="426811" y="475475"/>
                    <a:pt x="426923" y="486522"/>
                  </a:cubicBezTo>
                  <a:cubicBezTo>
                    <a:pt x="427027" y="496673"/>
                    <a:pt x="419508" y="505293"/>
                    <a:pt x="409438" y="506570"/>
                  </a:cubicBezTo>
                  <a:lnTo>
                    <a:pt x="406718" y="506730"/>
                  </a:lnTo>
                  <a:lnTo>
                    <a:pt x="126683" y="506730"/>
                  </a:lnTo>
                  <a:close/>
                  <a:moveTo>
                    <a:pt x="319987" y="400103"/>
                  </a:moveTo>
                  <a:lnTo>
                    <a:pt x="213307" y="400103"/>
                  </a:lnTo>
                  <a:lnTo>
                    <a:pt x="213333" y="466725"/>
                  </a:lnTo>
                  <a:lnTo>
                    <a:pt x="320013" y="466725"/>
                  </a:lnTo>
                  <a:lnTo>
                    <a:pt x="319987" y="400103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34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>
                <a:ln w="3175"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F5AC523-5656-51AA-6187-63F6EE71DB40}"/>
              </a:ext>
            </a:extLst>
          </p:cNvPr>
          <p:cNvGrpSpPr/>
          <p:nvPr/>
        </p:nvGrpSpPr>
        <p:grpSpPr>
          <a:xfrm>
            <a:off x="2163030" y="10029132"/>
            <a:ext cx="2307706" cy="1373234"/>
            <a:chOff x="6995160" y="2636926"/>
            <a:chExt cx="1280160" cy="758605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D652060-920D-7EB1-200E-C8F546F5AC62}"/>
                </a:ext>
              </a:extLst>
            </p:cNvPr>
            <p:cNvSpPr txBox="1"/>
            <p:nvPr/>
          </p:nvSpPr>
          <p:spPr>
            <a:xfrm>
              <a:off x="6995160" y="3181303"/>
              <a:ext cx="1280160" cy="2142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1828754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US" sz="2800"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Games</a:t>
              </a:r>
            </a:p>
          </p:txBody>
        </p:sp>
        <p:sp>
          <p:nvSpPr>
            <p:cNvPr id="82" name="Graphic 1078">
              <a:extLst>
                <a:ext uri="{FF2B5EF4-FFF2-40B4-BE49-F238E27FC236}">
                  <a16:creationId xmlns:a16="http://schemas.microsoft.com/office/drawing/2014/main" id="{6B55E6C3-2CAB-CCDC-EF1F-2173A17627BD}"/>
                </a:ext>
              </a:extLst>
            </p:cNvPr>
            <p:cNvSpPr/>
            <p:nvPr/>
          </p:nvSpPr>
          <p:spPr>
            <a:xfrm>
              <a:off x="7368503" y="2636926"/>
              <a:ext cx="533474" cy="373380"/>
            </a:xfrm>
            <a:custGeom>
              <a:avLst/>
              <a:gdLst>
                <a:gd name="connsiteX0" fmla="*/ 346694 w 533474"/>
                <a:gd name="connsiteY0" fmla="*/ 0 h 373380"/>
                <a:gd name="connsiteX1" fmla="*/ 533475 w 533474"/>
                <a:gd name="connsiteY1" fmla="*/ 186599 h 373380"/>
                <a:gd name="connsiteX2" fmla="*/ 353095 w 533474"/>
                <a:gd name="connsiteY2" fmla="*/ 373273 h 373380"/>
                <a:gd name="connsiteX3" fmla="*/ 346694 w 533474"/>
                <a:gd name="connsiteY3" fmla="*/ 373380 h 373380"/>
                <a:gd name="connsiteX4" fmla="*/ 186781 w 533474"/>
                <a:gd name="connsiteY4" fmla="*/ 373380 h 373380"/>
                <a:gd name="connsiteX5" fmla="*/ 0 w 533474"/>
                <a:gd name="connsiteY5" fmla="*/ 186781 h 373380"/>
                <a:gd name="connsiteX6" fmla="*/ 180380 w 533474"/>
                <a:gd name="connsiteY6" fmla="*/ 107 h 373380"/>
                <a:gd name="connsiteX7" fmla="*/ 186754 w 533474"/>
                <a:gd name="connsiteY7" fmla="*/ 0 h 373380"/>
                <a:gd name="connsiteX8" fmla="*/ 346668 w 533474"/>
                <a:gd name="connsiteY8" fmla="*/ 0 h 373380"/>
                <a:gd name="connsiteX9" fmla="*/ 340080 w 533474"/>
                <a:gd name="connsiteY9" fmla="*/ 200025 h 373380"/>
                <a:gd name="connsiteX10" fmla="*/ 306743 w 533474"/>
                <a:gd name="connsiteY10" fmla="*/ 233363 h 373380"/>
                <a:gd name="connsiteX11" fmla="*/ 340080 w 533474"/>
                <a:gd name="connsiteY11" fmla="*/ 266700 h 373380"/>
                <a:gd name="connsiteX12" fmla="*/ 373418 w 533474"/>
                <a:gd name="connsiteY12" fmla="*/ 233363 h 373380"/>
                <a:gd name="connsiteX13" fmla="*/ 340080 w 533474"/>
                <a:gd name="connsiteY13" fmla="*/ 200025 h 373380"/>
                <a:gd name="connsiteX14" fmla="*/ 160058 w 533474"/>
                <a:gd name="connsiteY14" fmla="*/ 106680 h 373380"/>
                <a:gd name="connsiteX15" fmla="*/ 140242 w 533474"/>
                <a:gd name="connsiteY15" fmla="*/ 123962 h 373380"/>
                <a:gd name="connsiteX16" fmla="*/ 140055 w 533474"/>
                <a:gd name="connsiteY16" fmla="*/ 126683 h 373380"/>
                <a:gd name="connsiteX17" fmla="*/ 140055 w 533474"/>
                <a:gd name="connsiteY17" fmla="*/ 166634 h 373380"/>
                <a:gd name="connsiteX18" fmla="*/ 100050 w 533474"/>
                <a:gd name="connsiteY18" fmla="*/ 166634 h 373380"/>
                <a:gd name="connsiteX19" fmla="*/ 79845 w 533474"/>
                <a:gd name="connsiteY19" fmla="*/ 186431 h 373380"/>
                <a:gd name="connsiteX20" fmla="*/ 97330 w 533474"/>
                <a:gd name="connsiteY20" fmla="*/ 206479 h 373380"/>
                <a:gd name="connsiteX21" fmla="*/ 100050 w 533474"/>
                <a:gd name="connsiteY21" fmla="*/ 206666 h 373380"/>
                <a:gd name="connsiteX22" fmla="*/ 140055 w 533474"/>
                <a:gd name="connsiteY22" fmla="*/ 206639 h 373380"/>
                <a:gd name="connsiteX23" fmla="*/ 140055 w 533474"/>
                <a:gd name="connsiteY23" fmla="*/ 246698 h 373380"/>
                <a:gd name="connsiteX24" fmla="*/ 160064 w 533474"/>
                <a:gd name="connsiteY24" fmla="*/ 266695 h 373380"/>
                <a:gd name="connsiteX25" fmla="*/ 179873 w 533474"/>
                <a:gd name="connsiteY25" fmla="*/ 249418 h 373380"/>
                <a:gd name="connsiteX26" fmla="*/ 180060 w 533474"/>
                <a:gd name="connsiteY26" fmla="*/ 246698 h 373380"/>
                <a:gd name="connsiteX27" fmla="*/ 180060 w 533474"/>
                <a:gd name="connsiteY27" fmla="*/ 206639 h 373380"/>
                <a:gd name="connsiteX28" fmla="*/ 220065 w 533474"/>
                <a:gd name="connsiteY28" fmla="*/ 206639 h 373380"/>
                <a:gd name="connsiteX29" fmla="*/ 239878 w 533474"/>
                <a:gd name="connsiteY29" fmla="*/ 186450 h 373380"/>
                <a:gd name="connsiteX30" fmla="*/ 222785 w 533474"/>
                <a:gd name="connsiteY30" fmla="*/ 166848 h 373380"/>
                <a:gd name="connsiteX31" fmla="*/ 220065 w 533474"/>
                <a:gd name="connsiteY31" fmla="*/ 166661 h 373380"/>
                <a:gd name="connsiteX32" fmla="*/ 180060 w 533474"/>
                <a:gd name="connsiteY32" fmla="*/ 166634 h 373380"/>
                <a:gd name="connsiteX33" fmla="*/ 180060 w 533474"/>
                <a:gd name="connsiteY33" fmla="*/ 126683 h 373380"/>
                <a:gd name="connsiteX34" fmla="*/ 160058 w 533474"/>
                <a:gd name="connsiteY34" fmla="*/ 106680 h 373380"/>
                <a:gd name="connsiteX35" fmla="*/ 393420 w 533474"/>
                <a:gd name="connsiteY35" fmla="*/ 106680 h 373380"/>
                <a:gd name="connsiteX36" fmla="*/ 360083 w 533474"/>
                <a:gd name="connsiteY36" fmla="*/ 140018 h 373380"/>
                <a:gd name="connsiteX37" fmla="*/ 393420 w 533474"/>
                <a:gd name="connsiteY37" fmla="*/ 173355 h 373380"/>
                <a:gd name="connsiteX38" fmla="*/ 426758 w 533474"/>
                <a:gd name="connsiteY38" fmla="*/ 140018 h 373380"/>
                <a:gd name="connsiteX39" fmla="*/ 393420 w 533474"/>
                <a:gd name="connsiteY39" fmla="*/ 106680 h 37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474" h="373380">
                  <a:moveTo>
                    <a:pt x="346694" y="0"/>
                  </a:moveTo>
                  <a:cubicBezTo>
                    <a:pt x="449801" y="-50"/>
                    <a:pt x="533424" y="83493"/>
                    <a:pt x="533475" y="186599"/>
                  </a:cubicBezTo>
                  <a:cubicBezTo>
                    <a:pt x="533526" y="287284"/>
                    <a:pt x="453724" y="369870"/>
                    <a:pt x="353095" y="373273"/>
                  </a:cubicBezTo>
                  <a:lnTo>
                    <a:pt x="346694" y="373380"/>
                  </a:lnTo>
                  <a:lnTo>
                    <a:pt x="186781" y="373380"/>
                  </a:lnTo>
                  <a:cubicBezTo>
                    <a:pt x="83675" y="373431"/>
                    <a:pt x="50" y="289887"/>
                    <a:pt x="0" y="186781"/>
                  </a:cubicBezTo>
                  <a:cubicBezTo>
                    <a:pt x="-49" y="86096"/>
                    <a:pt x="79752" y="3510"/>
                    <a:pt x="180380" y="107"/>
                  </a:cubicBezTo>
                  <a:lnTo>
                    <a:pt x="186754" y="0"/>
                  </a:lnTo>
                  <a:lnTo>
                    <a:pt x="346668" y="0"/>
                  </a:lnTo>
                  <a:close/>
                  <a:moveTo>
                    <a:pt x="340080" y="200025"/>
                  </a:moveTo>
                  <a:cubicBezTo>
                    <a:pt x="321667" y="200025"/>
                    <a:pt x="306743" y="214950"/>
                    <a:pt x="306743" y="233363"/>
                  </a:cubicBezTo>
                  <a:cubicBezTo>
                    <a:pt x="306743" y="251776"/>
                    <a:pt x="321667" y="266700"/>
                    <a:pt x="340080" y="266700"/>
                  </a:cubicBezTo>
                  <a:cubicBezTo>
                    <a:pt x="358493" y="266700"/>
                    <a:pt x="373418" y="251776"/>
                    <a:pt x="373418" y="233363"/>
                  </a:cubicBezTo>
                  <a:cubicBezTo>
                    <a:pt x="373418" y="214950"/>
                    <a:pt x="358493" y="200025"/>
                    <a:pt x="340080" y="200025"/>
                  </a:cubicBezTo>
                  <a:close/>
                  <a:moveTo>
                    <a:pt x="160058" y="106680"/>
                  </a:moveTo>
                  <a:cubicBezTo>
                    <a:pt x="150062" y="106681"/>
                    <a:pt x="141601" y="114060"/>
                    <a:pt x="140242" y="123962"/>
                  </a:cubicBezTo>
                  <a:lnTo>
                    <a:pt x="140055" y="126683"/>
                  </a:lnTo>
                  <a:lnTo>
                    <a:pt x="140055" y="166634"/>
                  </a:lnTo>
                  <a:lnTo>
                    <a:pt x="100050" y="166634"/>
                  </a:lnTo>
                  <a:cubicBezTo>
                    <a:pt x="89004" y="166522"/>
                    <a:pt x="79957" y="175385"/>
                    <a:pt x="79845" y="186431"/>
                  </a:cubicBezTo>
                  <a:cubicBezTo>
                    <a:pt x="79742" y="196582"/>
                    <a:pt x="87259" y="205202"/>
                    <a:pt x="97330" y="206479"/>
                  </a:cubicBezTo>
                  <a:lnTo>
                    <a:pt x="100050" y="206666"/>
                  </a:lnTo>
                  <a:lnTo>
                    <a:pt x="140055" y="206639"/>
                  </a:lnTo>
                  <a:lnTo>
                    <a:pt x="140055" y="246698"/>
                  </a:lnTo>
                  <a:cubicBezTo>
                    <a:pt x="140059" y="257744"/>
                    <a:pt x="149017" y="266697"/>
                    <a:pt x="160064" y="266695"/>
                  </a:cubicBezTo>
                  <a:cubicBezTo>
                    <a:pt x="170055" y="266692"/>
                    <a:pt x="178512" y="259315"/>
                    <a:pt x="179873" y="249418"/>
                  </a:cubicBezTo>
                  <a:lnTo>
                    <a:pt x="180060" y="246698"/>
                  </a:lnTo>
                  <a:lnTo>
                    <a:pt x="180060" y="206639"/>
                  </a:lnTo>
                  <a:lnTo>
                    <a:pt x="220065" y="206639"/>
                  </a:lnTo>
                  <a:cubicBezTo>
                    <a:pt x="231112" y="206535"/>
                    <a:pt x="239982" y="197497"/>
                    <a:pt x="239878" y="186450"/>
                  </a:cubicBezTo>
                  <a:cubicBezTo>
                    <a:pt x="239788" y="176598"/>
                    <a:pt x="232533" y="168280"/>
                    <a:pt x="222785" y="166848"/>
                  </a:cubicBezTo>
                  <a:lnTo>
                    <a:pt x="220065" y="166661"/>
                  </a:lnTo>
                  <a:lnTo>
                    <a:pt x="180060" y="166634"/>
                  </a:lnTo>
                  <a:lnTo>
                    <a:pt x="180060" y="126683"/>
                  </a:lnTo>
                  <a:cubicBezTo>
                    <a:pt x="180060" y="115636"/>
                    <a:pt x="171105" y="106680"/>
                    <a:pt x="160058" y="106680"/>
                  </a:cubicBezTo>
                  <a:close/>
                  <a:moveTo>
                    <a:pt x="393420" y="106680"/>
                  </a:moveTo>
                  <a:cubicBezTo>
                    <a:pt x="375007" y="106680"/>
                    <a:pt x="360083" y="121606"/>
                    <a:pt x="360083" y="140018"/>
                  </a:cubicBezTo>
                  <a:cubicBezTo>
                    <a:pt x="360083" y="158431"/>
                    <a:pt x="375007" y="173355"/>
                    <a:pt x="393420" y="173355"/>
                  </a:cubicBezTo>
                  <a:cubicBezTo>
                    <a:pt x="411833" y="173355"/>
                    <a:pt x="426758" y="158431"/>
                    <a:pt x="426758" y="140018"/>
                  </a:cubicBezTo>
                  <a:cubicBezTo>
                    <a:pt x="426758" y="121606"/>
                    <a:pt x="411833" y="106680"/>
                    <a:pt x="393420" y="10668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34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>
                <a:ln w="3175"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ECD6A65-2D6A-34C8-8BAF-660A1A38525B}"/>
              </a:ext>
            </a:extLst>
          </p:cNvPr>
          <p:cNvGrpSpPr/>
          <p:nvPr/>
        </p:nvGrpSpPr>
        <p:grpSpPr>
          <a:xfrm>
            <a:off x="4893672" y="9884032"/>
            <a:ext cx="2307706" cy="1518332"/>
            <a:chOff x="8534400" y="2556771"/>
            <a:chExt cx="1280160" cy="83876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9D60CFC-6B1E-2F95-D595-8FF366812899}"/>
                </a:ext>
              </a:extLst>
            </p:cNvPr>
            <p:cNvSpPr txBox="1"/>
            <p:nvPr/>
          </p:nvSpPr>
          <p:spPr>
            <a:xfrm>
              <a:off x="8534400" y="3181303"/>
              <a:ext cx="1280160" cy="2142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828754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US" sz="2800"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IoT</a:t>
              </a:r>
            </a:p>
          </p:txBody>
        </p:sp>
        <p:sp>
          <p:nvSpPr>
            <p:cNvPr id="80" name="Graphic 1079">
              <a:extLst>
                <a:ext uri="{FF2B5EF4-FFF2-40B4-BE49-F238E27FC236}">
                  <a16:creationId xmlns:a16="http://schemas.microsoft.com/office/drawing/2014/main" id="{B6E0ACA1-F779-95A3-8C8A-7A7235D1D3DB}"/>
                </a:ext>
              </a:extLst>
            </p:cNvPr>
            <p:cNvSpPr/>
            <p:nvPr/>
          </p:nvSpPr>
          <p:spPr>
            <a:xfrm>
              <a:off x="8907785" y="2556771"/>
              <a:ext cx="533390" cy="533690"/>
            </a:xfrm>
            <a:custGeom>
              <a:avLst/>
              <a:gdLst>
                <a:gd name="connsiteX0" fmla="*/ 453376 w 533390"/>
                <a:gd name="connsiteY0" fmla="*/ 66645 h 533690"/>
                <a:gd name="connsiteX1" fmla="*/ 386728 w 533390"/>
                <a:gd name="connsiteY1" fmla="*/ 133347 h 533690"/>
                <a:gd name="connsiteX2" fmla="*/ 373046 w 533390"/>
                <a:gd name="connsiteY2" fmla="*/ 131934 h 533690"/>
                <a:gd name="connsiteX3" fmla="*/ 338908 w 533390"/>
                <a:gd name="connsiteY3" fmla="*/ 188421 h 533690"/>
                <a:gd name="connsiteX4" fmla="*/ 373366 w 533390"/>
                <a:gd name="connsiteY4" fmla="*/ 266910 h 533690"/>
                <a:gd name="connsiteX5" fmla="*/ 373366 w 533390"/>
                <a:gd name="connsiteY5" fmla="*/ 268457 h 533690"/>
                <a:gd name="connsiteX6" fmla="*/ 407930 w 533390"/>
                <a:gd name="connsiteY6" fmla="*/ 275418 h 533690"/>
                <a:gd name="connsiteX7" fmla="*/ 498187 w 533390"/>
                <a:gd name="connsiteY7" fmla="*/ 248129 h 533690"/>
                <a:gd name="connsiteX8" fmla="*/ 525476 w 533390"/>
                <a:gd name="connsiteY8" fmla="*/ 338389 h 533690"/>
                <a:gd name="connsiteX9" fmla="*/ 435219 w 533390"/>
                <a:gd name="connsiteY9" fmla="*/ 365675 h 533690"/>
                <a:gd name="connsiteX10" fmla="*/ 400489 w 533390"/>
                <a:gd name="connsiteY10" fmla="*/ 314730 h 533690"/>
                <a:gd name="connsiteX11" fmla="*/ 365285 w 533390"/>
                <a:gd name="connsiteY11" fmla="*/ 307662 h 533690"/>
                <a:gd name="connsiteX12" fmla="*/ 318826 w 533390"/>
                <a:gd name="connsiteY12" fmla="*/ 360015 h 533690"/>
                <a:gd name="connsiteX13" fmla="*/ 332028 w 533390"/>
                <a:gd name="connsiteY13" fmla="*/ 400340 h 533690"/>
                <a:gd name="connsiteX14" fmla="*/ 333361 w 533390"/>
                <a:gd name="connsiteY14" fmla="*/ 400340 h 533690"/>
                <a:gd name="connsiteX15" fmla="*/ 399988 w 533390"/>
                <a:gd name="connsiteY15" fmla="*/ 467063 h 533690"/>
                <a:gd name="connsiteX16" fmla="*/ 333265 w 533390"/>
                <a:gd name="connsiteY16" fmla="*/ 533690 h 533690"/>
                <a:gd name="connsiteX17" fmla="*/ 266638 w 533390"/>
                <a:gd name="connsiteY17" fmla="*/ 466967 h 533690"/>
                <a:gd name="connsiteX18" fmla="*/ 294103 w 533390"/>
                <a:gd name="connsiteY18" fmla="*/ 413089 h 533690"/>
                <a:gd name="connsiteX19" fmla="*/ 280874 w 533390"/>
                <a:gd name="connsiteY19" fmla="*/ 372657 h 533690"/>
                <a:gd name="connsiteX20" fmla="*/ 180809 w 533390"/>
                <a:gd name="connsiteY20" fmla="*/ 330172 h 533690"/>
                <a:gd name="connsiteX21" fmla="*/ 132936 w 533390"/>
                <a:gd name="connsiteY21" fmla="*/ 352788 h 533690"/>
                <a:gd name="connsiteX22" fmla="*/ 74153 w 533390"/>
                <a:gd name="connsiteY22" fmla="*/ 426514 h 533690"/>
                <a:gd name="connsiteX23" fmla="*/ 426 w 533390"/>
                <a:gd name="connsiteY23" fmla="*/ 367734 h 533690"/>
                <a:gd name="connsiteX24" fmla="*/ 59209 w 533390"/>
                <a:gd name="connsiteY24" fmla="*/ 294004 h 533690"/>
                <a:gd name="connsiteX25" fmla="*/ 116721 w 533390"/>
                <a:gd name="connsiteY25" fmla="*/ 316197 h 533690"/>
                <a:gd name="connsiteX26" fmla="*/ 163500 w 533390"/>
                <a:gd name="connsiteY26" fmla="*/ 294114 h 533690"/>
                <a:gd name="connsiteX27" fmla="*/ 184409 w 533390"/>
                <a:gd name="connsiteY27" fmla="*/ 198982 h 533690"/>
                <a:gd name="connsiteX28" fmla="*/ 157979 w 533390"/>
                <a:gd name="connsiteY28" fmla="*/ 168845 h 533690"/>
                <a:gd name="connsiteX29" fmla="*/ 71384 w 533390"/>
                <a:gd name="connsiteY29" fmla="*/ 131530 h 533690"/>
                <a:gd name="connsiteX30" fmla="*/ 108698 w 533390"/>
                <a:gd name="connsiteY30" fmla="*/ 44935 h 533690"/>
                <a:gd name="connsiteX31" fmla="*/ 195294 w 533390"/>
                <a:gd name="connsiteY31" fmla="*/ 82249 h 533690"/>
                <a:gd name="connsiteX32" fmla="*/ 189023 w 533390"/>
                <a:gd name="connsiteY32" fmla="*/ 143562 h 533690"/>
                <a:gd name="connsiteX33" fmla="*/ 215240 w 533390"/>
                <a:gd name="connsiteY33" fmla="*/ 173432 h 533690"/>
                <a:gd name="connsiteX34" fmla="*/ 266686 w 533390"/>
                <a:gd name="connsiteY34" fmla="*/ 160230 h 533690"/>
                <a:gd name="connsiteX35" fmla="*/ 304931 w 533390"/>
                <a:gd name="connsiteY35" fmla="*/ 167298 h 533690"/>
                <a:gd name="connsiteX36" fmla="*/ 338135 w 533390"/>
                <a:gd name="connsiteY36" fmla="*/ 112358 h 533690"/>
                <a:gd name="connsiteX37" fmla="*/ 341018 w 533390"/>
                <a:gd name="connsiteY37" fmla="*/ 18109 h 533690"/>
                <a:gd name="connsiteX38" fmla="*/ 435267 w 533390"/>
                <a:gd name="connsiteY38" fmla="*/ 20993 h 533690"/>
                <a:gd name="connsiteX39" fmla="*/ 453376 w 533390"/>
                <a:gd name="connsiteY39" fmla="*/ 66672 h 53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390" h="533690">
                  <a:moveTo>
                    <a:pt x="453376" y="66645"/>
                  </a:moveTo>
                  <a:cubicBezTo>
                    <a:pt x="453389" y="103469"/>
                    <a:pt x="423551" y="133332"/>
                    <a:pt x="386728" y="133347"/>
                  </a:cubicBezTo>
                  <a:cubicBezTo>
                    <a:pt x="382130" y="133349"/>
                    <a:pt x="377545" y="132875"/>
                    <a:pt x="373046" y="131934"/>
                  </a:cubicBezTo>
                  <a:lnTo>
                    <a:pt x="338908" y="188421"/>
                  </a:lnTo>
                  <a:cubicBezTo>
                    <a:pt x="360890" y="208596"/>
                    <a:pt x="373393" y="237075"/>
                    <a:pt x="373366" y="266910"/>
                  </a:cubicBezTo>
                  <a:lnTo>
                    <a:pt x="373366" y="268457"/>
                  </a:lnTo>
                  <a:lnTo>
                    <a:pt x="407930" y="275418"/>
                  </a:lnTo>
                  <a:cubicBezTo>
                    <a:pt x="425319" y="242958"/>
                    <a:pt x="465730" y="230741"/>
                    <a:pt x="498187" y="248129"/>
                  </a:cubicBezTo>
                  <a:cubicBezTo>
                    <a:pt x="530647" y="265518"/>
                    <a:pt x="542865" y="305929"/>
                    <a:pt x="525476" y="338389"/>
                  </a:cubicBezTo>
                  <a:cubicBezTo>
                    <a:pt x="508087" y="370846"/>
                    <a:pt x="467679" y="383064"/>
                    <a:pt x="435219" y="365675"/>
                  </a:cubicBezTo>
                  <a:cubicBezTo>
                    <a:pt x="416014" y="355388"/>
                    <a:pt x="403047" y="336367"/>
                    <a:pt x="400489" y="314730"/>
                  </a:cubicBezTo>
                  <a:lnTo>
                    <a:pt x="365285" y="307662"/>
                  </a:lnTo>
                  <a:cubicBezTo>
                    <a:pt x="356100" y="329825"/>
                    <a:pt x="339740" y="348262"/>
                    <a:pt x="318826" y="360015"/>
                  </a:cubicBezTo>
                  <a:lnTo>
                    <a:pt x="332028" y="400340"/>
                  </a:lnTo>
                  <a:lnTo>
                    <a:pt x="333361" y="400340"/>
                  </a:lnTo>
                  <a:cubicBezTo>
                    <a:pt x="370184" y="400367"/>
                    <a:pt x="400015" y="430240"/>
                    <a:pt x="399988" y="467063"/>
                  </a:cubicBezTo>
                  <a:cubicBezTo>
                    <a:pt x="399961" y="503887"/>
                    <a:pt x="370088" y="533717"/>
                    <a:pt x="333265" y="533690"/>
                  </a:cubicBezTo>
                  <a:cubicBezTo>
                    <a:pt x="296442" y="533664"/>
                    <a:pt x="266611" y="503791"/>
                    <a:pt x="266638" y="466967"/>
                  </a:cubicBezTo>
                  <a:cubicBezTo>
                    <a:pt x="266654" y="445650"/>
                    <a:pt x="276861" y="425626"/>
                    <a:pt x="294103" y="413089"/>
                  </a:cubicBezTo>
                  <a:lnTo>
                    <a:pt x="280874" y="372657"/>
                  </a:lnTo>
                  <a:cubicBezTo>
                    <a:pt x="242259" y="377863"/>
                    <a:pt x="203883" y="361570"/>
                    <a:pt x="180809" y="330172"/>
                  </a:cubicBezTo>
                  <a:lnTo>
                    <a:pt x="132936" y="352788"/>
                  </a:lnTo>
                  <a:cubicBezTo>
                    <a:pt x="137063" y="389379"/>
                    <a:pt x="110745" y="422388"/>
                    <a:pt x="74153" y="426514"/>
                  </a:cubicBezTo>
                  <a:cubicBezTo>
                    <a:pt x="37562" y="430643"/>
                    <a:pt x="4553" y="404325"/>
                    <a:pt x="426" y="367734"/>
                  </a:cubicBezTo>
                  <a:cubicBezTo>
                    <a:pt x="-3701" y="331140"/>
                    <a:pt x="22617" y="298133"/>
                    <a:pt x="59209" y="294004"/>
                  </a:cubicBezTo>
                  <a:cubicBezTo>
                    <a:pt x="80853" y="291564"/>
                    <a:pt x="102326" y="299850"/>
                    <a:pt x="116721" y="316197"/>
                  </a:cubicBezTo>
                  <a:lnTo>
                    <a:pt x="163500" y="294114"/>
                  </a:lnTo>
                  <a:cubicBezTo>
                    <a:pt x="154769" y="260886"/>
                    <a:pt x="162549" y="225487"/>
                    <a:pt x="184409" y="198982"/>
                  </a:cubicBezTo>
                  <a:lnTo>
                    <a:pt x="157979" y="168845"/>
                  </a:lnTo>
                  <a:cubicBezTo>
                    <a:pt x="123762" y="182453"/>
                    <a:pt x="84992" y="165747"/>
                    <a:pt x="71384" y="131530"/>
                  </a:cubicBezTo>
                  <a:cubicBezTo>
                    <a:pt x="57775" y="97314"/>
                    <a:pt x="74481" y="58544"/>
                    <a:pt x="108698" y="44935"/>
                  </a:cubicBezTo>
                  <a:cubicBezTo>
                    <a:pt x="142915" y="31327"/>
                    <a:pt x="181685" y="48033"/>
                    <a:pt x="195294" y="82249"/>
                  </a:cubicBezTo>
                  <a:cubicBezTo>
                    <a:pt x="203341" y="102484"/>
                    <a:pt x="201000" y="125375"/>
                    <a:pt x="189023" y="143562"/>
                  </a:cubicBezTo>
                  <a:lnTo>
                    <a:pt x="215240" y="173432"/>
                  </a:lnTo>
                  <a:cubicBezTo>
                    <a:pt x="230994" y="164745"/>
                    <a:pt x="248697" y="160202"/>
                    <a:pt x="266686" y="160230"/>
                  </a:cubicBezTo>
                  <a:cubicBezTo>
                    <a:pt x="280154" y="160230"/>
                    <a:pt x="293089" y="162737"/>
                    <a:pt x="304931" y="167298"/>
                  </a:cubicBezTo>
                  <a:lnTo>
                    <a:pt x="338135" y="112358"/>
                  </a:lnTo>
                  <a:cubicBezTo>
                    <a:pt x="312905" y="85535"/>
                    <a:pt x="314196" y="43339"/>
                    <a:pt x="341018" y="18109"/>
                  </a:cubicBezTo>
                  <a:cubicBezTo>
                    <a:pt x="367840" y="-7121"/>
                    <a:pt x="410037" y="-5830"/>
                    <a:pt x="435267" y="20993"/>
                  </a:cubicBezTo>
                  <a:cubicBezTo>
                    <a:pt x="446898" y="33359"/>
                    <a:pt x="453376" y="49695"/>
                    <a:pt x="453376" y="6667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34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>
                <a:ln w="3175"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F45C566-F12D-BEAA-E916-980EBC0DEA26}"/>
              </a:ext>
            </a:extLst>
          </p:cNvPr>
          <p:cNvGrpSpPr/>
          <p:nvPr/>
        </p:nvGrpSpPr>
        <p:grpSpPr>
          <a:xfrm>
            <a:off x="5013039" y="5792624"/>
            <a:ext cx="2307708" cy="1493930"/>
            <a:chOff x="2377440" y="2570252"/>
            <a:chExt cx="1280160" cy="82527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D0F984A-B70B-979C-4B32-808D2BF46F92}"/>
                </a:ext>
              </a:extLst>
            </p:cNvPr>
            <p:cNvSpPr txBox="1"/>
            <p:nvPr/>
          </p:nvSpPr>
          <p:spPr>
            <a:xfrm>
              <a:off x="2377440" y="3181303"/>
              <a:ext cx="1280160" cy="2142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1828754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US" sz="2800"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Web</a:t>
              </a:r>
            </a:p>
          </p:txBody>
        </p:sp>
        <p:sp>
          <p:nvSpPr>
            <p:cNvPr id="78" name="Graphic 1074">
              <a:extLst>
                <a:ext uri="{FF2B5EF4-FFF2-40B4-BE49-F238E27FC236}">
                  <a16:creationId xmlns:a16="http://schemas.microsoft.com/office/drawing/2014/main" id="{5684C62E-3E85-F028-FFB3-E960A1981317}"/>
                </a:ext>
              </a:extLst>
            </p:cNvPr>
            <p:cNvSpPr/>
            <p:nvPr/>
          </p:nvSpPr>
          <p:spPr>
            <a:xfrm>
              <a:off x="2764156" y="2570252"/>
              <a:ext cx="506729" cy="506729"/>
            </a:xfrm>
            <a:custGeom>
              <a:avLst/>
              <a:gdLst>
                <a:gd name="connsiteX0" fmla="*/ 273633 w 641259"/>
                <a:gd name="connsiteY0" fmla="*/ 442730 h 641258"/>
                <a:gd name="connsiteX1" fmla="*/ 209814 w 641259"/>
                <a:gd name="connsiteY1" fmla="*/ 442730 h 641258"/>
                <a:gd name="connsiteX2" fmla="*/ 211338 w 641259"/>
                <a:gd name="connsiteY2" fmla="*/ 451726 h 641258"/>
                <a:gd name="connsiteX3" fmla="*/ 304169 w 641259"/>
                <a:gd name="connsiteY3" fmla="*/ 610639 h 641258"/>
                <a:gd name="connsiteX4" fmla="*/ 348445 w 641259"/>
                <a:gd name="connsiteY4" fmla="*/ 580131 h 641258"/>
                <a:gd name="connsiteX5" fmla="*/ 334706 w 641259"/>
                <a:gd name="connsiteY5" fmla="*/ 580131 h 641258"/>
                <a:gd name="connsiteX6" fmla="*/ 273633 w 641259"/>
                <a:gd name="connsiteY6" fmla="*/ 519053 h 641258"/>
                <a:gd name="connsiteX7" fmla="*/ 273633 w 641259"/>
                <a:gd name="connsiteY7" fmla="*/ 442730 h 641258"/>
                <a:gd name="connsiteX8" fmla="*/ 273633 w 641259"/>
                <a:gd name="connsiteY8" fmla="*/ 396926 h 641258"/>
                <a:gd name="connsiteX9" fmla="*/ 202791 w 641259"/>
                <a:gd name="connsiteY9" fmla="*/ 396926 h 641258"/>
                <a:gd name="connsiteX10" fmla="*/ 197293 w 641259"/>
                <a:gd name="connsiteY10" fmla="*/ 305297 h 641258"/>
                <a:gd name="connsiteX11" fmla="*/ 198516 w 641259"/>
                <a:gd name="connsiteY11" fmla="*/ 259126 h 641258"/>
                <a:gd name="connsiteX12" fmla="*/ 199734 w 641259"/>
                <a:gd name="connsiteY12" fmla="*/ 244209 h 641258"/>
                <a:gd name="connsiteX13" fmla="*/ 408910 w 641259"/>
                <a:gd name="connsiteY13" fmla="*/ 244209 h 641258"/>
                <a:gd name="connsiteX14" fmla="*/ 411046 w 641259"/>
                <a:gd name="connsiteY14" fmla="*/ 305281 h 641258"/>
                <a:gd name="connsiteX15" fmla="*/ 334706 w 641259"/>
                <a:gd name="connsiteY15" fmla="*/ 305281 h 641258"/>
                <a:gd name="connsiteX16" fmla="*/ 273633 w 641259"/>
                <a:gd name="connsiteY16" fmla="*/ 366360 h 641258"/>
                <a:gd name="connsiteX17" fmla="*/ 273633 w 641259"/>
                <a:gd name="connsiteY17" fmla="*/ 396926 h 641258"/>
                <a:gd name="connsiteX18" fmla="*/ 609531 w 641259"/>
                <a:gd name="connsiteY18" fmla="*/ 305281 h 641258"/>
                <a:gd name="connsiteX19" fmla="*/ 609531 w 641259"/>
                <a:gd name="connsiteY19" fmla="*/ 305281 h 641258"/>
                <a:gd name="connsiteX20" fmla="*/ 456850 w 641259"/>
                <a:gd name="connsiteY20" fmla="*/ 305281 h 641258"/>
                <a:gd name="connsiteX21" fmla="*/ 455933 w 641259"/>
                <a:gd name="connsiteY21" fmla="*/ 264256 h 641258"/>
                <a:gd name="connsiteX22" fmla="*/ 454714 w 641259"/>
                <a:gd name="connsiteY22" fmla="*/ 244228 h 641258"/>
                <a:gd name="connsiteX23" fmla="*/ 603425 w 641259"/>
                <a:gd name="connsiteY23" fmla="*/ 244209 h 641258"/>
                <a:gd name="connsiteX24" fmla="*/ 609531 w 641259"/>
                <a:gd name="connsiteY24" fmla="*/ 305281 h 641258"/>
                <a:gd name="connsiteX25" fmla="*/ 162787 w 641259"/>
                <a:gd name="connsiteY25" fmla="*/ 442730 h 641258"/>
                <a:gd name="connsiteX26" fmla="*/ 31480 w 641259"/>
                <a:gd name="connsiteY26" fmla="*/ 442737 h 641258"/>
                <a:gd name="connsiteX27" fmla="*/ 35756 w 641259"/>
                <a:gd name="connsiteY27" fmla="*/ 451253 h 641258"/>
                <a:gd name="connsiteX28" fmla="*/ 217448 w 641259"/>
                <a:gd name="connsiteY28" fmla="*/ 598278 h 641258"/>
                <a:gd name="connsiteX29" fmla="*/ 162787 w 641259"/>
                <a:gd name="connsiteY29" fmla="*/ 442730 h 641258"/>
                <a:gd name="connsiteX30" fmla="*/ 153625 w 641259"/>
                <a:gd name="connsiteY30" fmla="*/ 244228 h 641258"/>
                <a:gd name="connsiteX31" fmla="*/ 4914 w 641259"/>
                <a:gd name="connsiteY31" fmla="*/ 244209 h 641258"/>
                <a:gd name="connsiteX32" fmla="*/ -1192 w 641259"/>
                <a:gd name="connsiteY32" fmla="*/ 305297 h 641258"/>
                <a:gd name="connsiteX33" fmla="*/ 12853 w 641259"/>
                <a:gd name="connsiteY33" fmla="*/ 396926 h 641258"/>
                <a:gd name="connsiteX34" fmla="*/ 156376 w 641259"/>
                <a:gd name="connsiteY34" fmla="*/ 396926 h 641258"/>
                <a:gd name="connsiteX35" fmla="*/ 154542 w 641259"/>
                <a:gd name="connsiteY35" fmla="*/ 379206 h 641258"/>
                <a:gd name="connsiteX36" fmla="*/ 151489 w 641259"/>
                <a:gd name="connsiteY36" fmla="*/ 305297 h 641258"/>
                <a:gd name="connsiteX37" fmla="*/ 153625 w 641259"/>
                <a:gd name="connsiteY37" fmla="*/ 244228 h 641258"/>
                <a:gd name="connsiteX38" fmla="*/ 390891 w 641259"/>
                <a:gd name="connsiteY38" fmla="*/ 12318 h 641258"/>
                <a:gd name="connsiteX39" fmla="*/ 393944 w 641259"/>
                <a:gd name="connsiteY39" fmla="*/ 17515 h 641258"/>
                <a:gd name="connsiteX40" fmla="*/ 450133 w 641259"/>
                <a:gd name="connsiteY40" fmla="*/ 198408 h 641258"/>
                <a:gd name="connsiteX41" fmla="*/ 590293 w 641259"/>
                <a:gd name="connsiteY41" fmla="*/ 198399 h 641258"/>
                <a:gd name="connsiteX42" fmla="*/ 390891 w 641259"/>
                <a:gd name="connsiteY42" fmla="*/ 12318 h 641258"/>
                <a:gd name="connsiteX43" fmla="*/ 217448 w 641259"/>
                <a:gd name="connsiteY43" fmla="*/ 12318 h 641258"/>
                <a:gd name="connsiteX44" fmla="*/ 213784 w 641259"/>
                <a:gd name="connsiteY44" fmla="*/ 13442 h 641258"/>
                <a:gd name="connsiteX45" fmla="*/ 18046 w 641259"/>
                <a:gd name="connsiteY45" fmla="*/ 198399 h 641258"/>
                <a:gd name="connsiteX46" fmla="*/ 158206 w 641259"/>
                <a:gd name="connsiteY46" fmla="*/ 198408 h 641258"/>
                <a:gd name="connsiteX47" fmla="*/ 160040 w 641259"/>
                <a:gd name="connsiteY47" fmla="*/ 184975 h 641258"/>
                <a:gd name="connsiteX48" fmla="*/ 217448 w 641259"/>
                <a:gd name="connsiteY48" fmla="*/ 12318 h 641258"/>
                <a:gd name="connsiteX49" fmla="*/ 402189 w 641259"/>
                <a:gd name="connsiteY49" fmla="*/ 188786 h 641258"/>
                <a:gd name="connsiteX50" fmla="*/ 304169 w 641259"/>
                <a:gd name="connsiteY50" fmla="*/ -49 h 641258"/>
                <a:gd name="connsiteX51" fmla="*/ 204621 w 641259"/>
                <a:gd name="connsiteY51" fmla="*/ 198399 h 641258"/>
                <a:gd name="connsiteX52" fmla="*/ 403718 w 641259"/>
                <a:gd name="connsiteY52" fmla="*/ 198399 h 641258"/>
                <a:gd name="connsiteX53" fmla="*/ 402189 w 641259"/>
                <a:gd name="connsiteY53" fmla="*/ 188786 h 641258"/>
                <a:gd name="connsiteX54" fmla="*/ 304169 w 641259"/>
                <a:gd name="connsiteY54" fmla="*/ 366360 h 641258"/>
                <a:gd name="connsiteX55" fmla="*/ 334706 w 641259"/>
                <a:gd name="connsiteY55" fmla="*/ 335821 h 641258"/>
                <a:gd name="connsiteX56" fmla="*/ 609531 w 641259"/>
                <a:gd name="connsiteY56" fmla="*/ 335821 h 641258"/>
                <a:gd name="connsiteX57" fmla="*/ 640067 w 641259"/>
                <a:gd name="connsiteY57" fmla="*/ 366360 h 641258"/>
                <a:gd name="connsiteX58" fmla="*/ 640067 w 641259"/>
                <a:gd name="connsiteY58" fmla="*/ 519053 h 641258"/>
                <a:gd name="connsiteX59" fmla="*/ 609531 w 641259"/>
                <a:gd name="connsiteY59" fmla="*/ 549592 h 641258"/>
                <a:gd name="connsiteX60" fmla="*/ 517922 w 641259"/>
                <a:gd name="connsiteY60" fmla="*/ 549592 h 641258"/>
                <a:gd name="connsiteX61" fmla="*/ 517922 w 641259"/>
                <a:gd name="connsiteY61" fmla="*/ 610670 h 641258"/>
                <a:gd name="connsiteX62" fmla="*/ 533191 w 641259"/>
                <a:gd name="connsiteY62" fmla="*/ 610670 h 641258"/>
                <a:gd name="connsiteX63" fmla="*/ 548459 w 641259"/>
                <a:gd name="connsiteY63" fmla="*/ 625941 h 641258"/>
                <a:gd name="connsiteX64" fmla="*/ 533191 w 641259"/>
                <a:gd name="connsiteY64" fmla="*/ 641209 h 641258"/>
                <a:gd name="connsiteX65" fmla="*/ 411046 w 641259"/>
                <a:gd name="connsiteY65" fmla="*/ 641209 h 641258"/>
                <a:gd name="connsiteX66" fmla="*/ 395778 w 641259"/>
                <a:gd name="connsiteY66" fmla="*/ 625941 h 641258"/>
                <a:gd name="connsiteX67" fmla="*/ 411046 w 641259"/>
                <a:gd name="connsiteY67" fmla="*/ 610670 h 641258"/>
                <a:gd name="connsiteX68" fmla="*/ 426314 w 641259"/>
                <a:gd name="connsiteY68" fmla="*/ 610670 h 641258"/>
                <a:gd name="connsiteX69" fmla="*/ 426314 w 641259"/>
                <a:gd name="connsiteY69" fmla="*/ 549592 h 641258"/>
                <a:gd name="connsiteX70" fmla="*/ 334706 w 641259"/>
                <a:gd name="connsiteY70" fmla="*/ 549592 h 641258"/>
                <a:gd name="connsiteX71" fmla="*/ 304169 w 641259"/>
                <a:gd name="connsiteY71" fmla="*/ 519053 h 641258"/>
                <a:gd name="connsiteX72" fmla="*/ 304169 w 641259"/>
                <a:gd name="connsiteY72" fmla="*/ 366360 h 64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641259" h="641258">
                  <a:moveTo>
                    <a:pt x="273633" y="442730"/>
                  </a:moveTo>
                  <a:lnTo>
                    <a:pt x="209814" y="442730"/>
                  </a:lnTo>
                  <a:lnTo>
                    <a:pt x="211338" y="451726"/>
                  </a:lnTo>
                  <a:cubicBezTo>
                    <a:pt x="230882" y="546694"/>
                    <a:pt x="267528" y="610639"/>
                    <a:pt x="304169" y="610639"/>
                  </a:cubicBezTo>
                  <a:cubicBezTo>
                    <a:pt x="319438" y="610639"/>
                    <a:pt x="334400" y="599695"/>
                    <a:pt x="348445" y="580131"/>
                  </a:cubicBezTo>
                  <a:lnTo>
                    <a:pt x="334706" y="580131"/>
                  </a:lnTo>
                  <a:cubicBezTo>
                    <a:pt x="301117" y="580131"/>
                    <a:pt x="273633" y="552786"/>
                    <a:pt x="273633" y="519053"/>
                  </a:cubicBezTo>
                  <a:lnTo>
                    <a:pt x="273633" y="442730"/>
                  </a:lnTo>
                  <a:close/>
                  <a:moveTo>
                    <a:pt x="273633" y="396926"/>
                  </a:moveTo>
                  <a:lnTo>
                    <a:pt x="202791" y="396926"/>
                  </a:lnTo>
                  <a:cubicBezTo>
                    <a:pt x="199127" y="368042"/>
                    <a:pt x="197293" y="337274"/>
                    <a:pt x="197293" y="305297"/>
                  </a:cubicBezTo>
                  <a:cubicBezTo>
                    <a:pt x="197293" y="289589"/>
                    <a:pt x="197599" y="274174"/>
                    <a:pt x="198516" y="259126"/>
                  </a:cubicBezTo>
                  <a:lnTo>
                    <a:pt x="199734" y="244209"/>
                  </a:lnTo>
                  <a:lnTo>
                    <a:pt x="408910" y="244209"/>
                  </a:lnTo>
                  <a:cubicBezTo>
                    <a:pt x="410435" y="263923"/>
                    <a:pt x="411046" y="284343"/>
                    <a:pt x="411046" y="305281"/>
                  </a:cubicBezTo>
                  <a:lnTo>
                    <a:pt x="334706" y="305281"/>
                  </a:lnTo>
                  <a:cubicBezTo>
                    <a:pt x="301117" y="305281"/>
                    <a:pt x="273633" y="332627"/>
                    <a:pt x="273633" y="366360"/>
                  </a:cubicBezTo>
                  <a:lnTo>
                    <a:pt x="273633" y="396926"/>
                  </a:lnTo>
                  <a:close/>
                  <a:moveTo>
                    <a:pt x="609531" y="305281"/>
                  </a:moveTo>
                  <a:lnTo>
                    <a:pt x="609531" y="305281"/>
                  </a:lnTo>
                  <a:lnTo>
                    <a:pt x="456850" y="305281"/>
                  </a:lnTo>
                  <a:cubicBezTo>
                    <a:pt x="456850" y="291409"/>
                    <a:pt x="456544" y="277723"/>
                    <a:pt x="455933" y="264256"/>
                  </a:cubicBezTo>
                  <a:lnTo>
                    <a:pt x="454714" y="244228"/>
                  </a:lnTo>
                  <a:lnTo>
                    <a:pt x="603425" y="244209"/>
                  </a:lnTo>
                  <a:cubicBezTo>
                    <a:pt x="607395" y="263942"/>
                    <a:pt x="609531" y="284364"/>
                    <a:pt x="609531" y="305281"/>
                  </a:cubicBezTo>
                  <a:close/>
                  <a:moveTo>
                    <a:pt x="162787" y="442730"/>
                  </a:moveTo>
                  <a:lnTo>
                    <a:pt x="31480" y="442737"/>
                  </a:lnTo>
                  <a:lnTo>
                    <a:pt x="35756" y="451253"/>
                  </a:lnTo>
                  <a:cubicBezTo>
                    <a:pt x="74231" y="521575"/>
                    <a:pt x="139274" y="575162"/>
                    <a:pt x="217448" y="598278"/>
                  </a:cubicBezTo>
                  <a:cubicBezTo>
                    <a:pt x="193017" y="560420"/>
                    <a:pt x="174085" y="506319"/>
                    <a:pt x="162787" y="442730"/>
                  </a:cubicBezTo>
                  <a:close/>
                  <a:moveTo>
                    <a:pt x="153625" y="244228"/>
                  </a:moveTo>
                  <a:lnTo>
                    <a:pt x="4914" y="244209"/>
                  </a:lnTo>
                  <a:cubicBezTo>
                    <a:pt x="944" y="263948"/>
                    <a:pt x="-1192" y="284379"/>
                    <a:pt x="-1192" y="305297"/>
                  </a:cubicBezTo>
                  <a:cubicBezTo>
                    <a:pt x="-1192" y="337219"/>
                    <a:pt x="3695" y="367999"/>
                    <a:pt x="12853" y="396926"/>
                  </a:cubicBezTo>
                  <a:lnTo>
                    <a:pt x="156376" y="396926"/>
                  </a:lnTo>
                  <a:lnTo>
                    <a:pt x="154542" y="379206"/>
                  </a:lnTo>
                  <a:cubicBezTo>
                    <a:pt x="152406" y="355355"/>
                    <a:pt x="151489" y="330626"/>
                    <a:pt x="151489" y="305297"/>
                  </a:cubicBezTo>
                  <a:cubicBezTo>
                    <a:pt x="151489" y="284483"/>
                    <a:pt x="152100" y="264076"/>
                    <a:pt x="153625" y="244228"/>
                  </a:cubicBezTo>
                  <a:close/>
                  <a:moveTo>
                    <a:pt x="390891" y="12318"/>
                  </a:moveTo>
                  <a:lnTo>
                    <a:pt x="393944" y="17515"/>
                  </a:lnTo>
                  <a:cubicBezTo>
                    <a:pt x="421122" y="61209"/>
                    <a:pt x="440665" y="124596"/>
                    <a:pt x="450133" y="198408"/>
                  </a:cubicBezTo>
                  <a:lnTo>
                    <a:pt x="590293" y="198399"/>
                  </a:lnTo>
                  <a:cubicBezTo>
                    <a:pt x="557010" y="109050"/>
                    <a:pt x="483111" y="39526"/>
                    <a:pt x="390891" y="12318"/>
                  </a:cubicBezTo>
                  <a:close/>
                  <a:moveTo>
                    <a:pt x="217448" y="12318"/>
                  </a:moveTo>
                  <a:lnTo>
                    <a:pt x="213784" y="13442"/>
                  </a:lnTo>
                  <a:cubicBezTo>
                    <a:pt x="123394" y="41404"/>
                    <a:pt x="51024" y="110257"/>
                    <a:pt x="18046" y="198399"/>
                  </a:cubicBezTo>
                  <a:lnTo>
                    <a:pt x="158206" y="198408"/>
                  </a:lnTo>
                  <a:lnTo>
                    <a:pt x="160040" y="184975"/>
                  </a:lnTo>
                  <a:cubicBezTo>
                    <a:pt x="170727" y="113985"/>
                    <a:pt x="190576" y="53530"/>
                    <a:pt x="217448" y="12318"/>
                  </a:cubicBezTo>
                  <a:close/>
                  <a:moveTo>
                    <a:pt x="402189" y="188786"/>
                  </a:moveTo>
                  <a:cubicBezTo>
                    <a:pt x="385091" y="77574"/>
                    <a:pt x="344476" y="-49"/>
                    <a:pt x="304169" y="-49"/>
                  </a:cubicBezTo>
                  <a:cubicBezTo>
                    <a:pt x="262641" y="-49"/>
                    <a:pt x="221112" y="82072"/>
                    <a:pt x="204621" y="198399"/>
                  </a:cubicBezTo>
                  <a:lnTo>
                    <a:pt x="403718" y="198399"/>
                  </a:lnTo>
                  <a:lnTo>
                    <a:pt x="402189" y="188786"/>
                  </a:lnTo>
                  <a:close/>
                  <a:moveTo>
                    <a:pt x="304169" y="366360"/>
                  </a:moveTo>
                  <a:cubicBezTo>
                    <a:pt x="304169" y="349492"/>
                    <a:pt x="317909" y="335821"/>
                    <a:pt x="334706" y="335821"/>
                  </a:cubicBezTo>
                  <a:lnTo>
                    <a:pt x="609531" y="335821"/>
                  </a:lnTo>
                  <a:cubicBezTo>
                    <a:pt x="626327" y="335821"/>
                    <a:pt x="640067" y="349492"/>
                    <a:pt x="640067" y="366360"/>
                  </a:cubicBezTo>
                  <a:lnTo>
                    <a:pt x="640067" y="519053"/>
                  </a:lnTo>
                  <a:cubicBezTo>
                    <a:pt x="640067" y="535921"/>
                    <a:pt x="626327" y="549592"/>
                    <a:pt x="609531" y="549592"/>
                  </a:cubicBezTo>
                  <a:lnTo>
                    <a:pt x="517922" y="549592"/>
                  </a:lnTo>
                  <a:lnTo>
                    <a:pt x="517922" y="610670"/>
                  </a:lnTo>
                  <a:lnTo>
                    <a:pt x="533191" y="610670"/>
                  </a:lnTo>
                  <a:cubicBezTo>
                    <a:pt x="541742" y="610670"/>
                    <a:pt x="548459" y="617510"/>
                    <a:pt x="548459" y="625941"/>
                  </a:cubicBezTo>
                  <a:cubicBezTo>
                    <a:pt x="548459" y="634372"/>
                    <a:pt x="541742" y="641209"/>
                    <a:pt x="533191" y="641209"/>
                  </a:cubicBezTo>
                  <a:lnTo>
                    <a:pt x="411046" y="641209"/>
                  </a:lnTo>
                  <a:cubicBezTo>
                    <a:pt x="402495" y="641209"/>
                    <a:pt x="395778" y="634372"/>
                    <a:pt x="395778" y="625941"/>
                  </a:cubicBezTo>
                  <a:cubicBezTo>
                    <a:pt x="395778" y="617510"/>
                    <a:pt x="402495" y="610670"/>
                    <a:pt x="411046" y="610670"/>
                  </a:cubicBezTo>
                  <a:lnTo>
                    <a:pt x="426314" y="610670"/>
                  </a:lnTo>
                  <a:lnTo>
                    <a:pt x="426314" y="549592"/>
                  </a:lnTo>
                  <a:lnTo>
                    <a:pt x="334706" y="549592"/>
                  </a:lnTo>
                  <a:cubicBezTo>
                    <a:pt x="317909" y="549592"/>
                    <a:pt x="304169" y="535921"/>
                    <a:pt x="304169" y="519053"/>
                  </a:cubicBezTo>
                  <a:lnTo>
                    <a:pt x="304169" y="36636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34" fontAlgn="base">
                <a:spcBef>
                  <a:spcPct val="0"/>
                </a:spcBef>
                <a:spcAft>
                  <a:spcPct val="0"/>
                </a:spcAft>
              </a:pPr>
              <a:endParaRPr lang="en-US" sz="3200" b="1" kern="0">
                <a:ln w="3175"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C5B20C-4C8C-3442-D71A-EA06ECB71704}"/>
              </a:ext>
            </a:extLst>
          </p:cNvPr>
          <p:cNvGrpSpPr/>
          <p:nvPr/>
        </p:nvGrpSpPr>
        <p:grpSpPr>
          <a:xfrm>
            <a:off x="17075576" y="2868824"/>
            <a:ext cx="5176896" cy="1050358"/>
            <a:chOff x="652358" y="5045157"/>
            <a:chExt cx="2588448" cy="525179"/>
          </a:xfrm>
        </p:grpSpPr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2B3EE398-1278-DA56-30E8-89AB7FCCB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652358" y="5045157"/>
              <a:ext cx="600977" cy="525179"/>
            </a:xfrm>
            <a:prstGeom prst="rect">
              <a:avLst/>
            </a:prstGeom>
            <a:noFill/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F006FF-8722-8192-333C-F8C325DE94A2}"/>
                </a:ext>
              </a:extLst>
            </p:cNvPr>
            <p:cNvSpPr txBox="1"/>
            <p:nvPr/>
          </p:nvSpPr>
          <p:spPr>
            <a:xfrm>
              <a:off x="1305255" y="5156913"/>
              <a:ext cx="1935551" cy="323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oppins" panose="00000500000000000000" pitchFamily="2" charset="0"/>
                  <a:ea typeface="Open Sans SemiBold" panose="020B0706030804020204" pitchFamily="34" charset="0"/>
                  <a:cs typeface="Poppins" panose="00000500000000000000" pitchFamily="2" charset="0"/>
                </a:rPr>
                <a:t>Agentic DevOps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627064-597A-6892-E8AF-0E1D9C39DA7A}"/>
              </a:ext>
            </a:extLst>
          </p:cNvPr>
          <p:cNvGrpSpPr/>
          <p:nvPr/>
        </p:nvGrpSpPr>
        <p:grpSpPr>
          <a:xfrm>
            <a:off x="2360537" y="2868823"/>
            <a:ext cx="4578296" cy="1050356"/>
            <a:chOff x="712503" y="1827919"/>
            <a:chExt cx="2289148" cy="52517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51CF6E34-E391-097A-E632-E2C7A5044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503" y="1827919"/>
              <a:ext cx="525178" cy="525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EEFBF-8B2F-F73B-719B-2818C75E7B15}"/>
                </a:ext>
              </a:extLst>
            </p:cNvPr>
            <p:cNvSpPr txBox="1"/>
            <p:nvPr/>
          </p:nvSpPr>
          <p:spPr>
            <a:xfrm>
              <a:off x="1319689" y="1910031"/>
              <a:ext cx="1681962" cy="323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kern="0">
                  <a:ln w="3175">
                    <a:noFill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oppins" panose="00000500000000000000" pitchFamily="2" charset="0"/>
                  <a:ea typeface="Open Sans SemiBold" panose="020B0706030804020204" pitchFamily="34" charset="0"/>
                  <a:cs typeface="Poppins" panose="00000500000000000000" pitchFamily="2" charset="0"/>
                </a:rPr>
                <a:t>Agentic Apps</a:t>
              </a:r>
              <a:endParaRPr lang="en-US" sz="3600">
                <a:solidFill>
                  <a:schemeClr val="accent1">
                    <a:lumMod val="40000"/>
                    <a:lumOff val="60000"/>
                  </a:schemeClr>
                </a:solidFill>
                <a:latin typeface="Poppins" panose="00000500000000000000" pitchFamily="2" charset="0"/>
                <a:ea typeface="Open Sans SemiBold" panose="020B0706030804020204" pitchFamily="34" charset="0"/>
                <a:cs typeface="Poppins" panose="00000500000000000000" pitchFamily="2" charset="0"/>
              </a:endParaRPr>
            </a:p>
          </p:txBody>
        </p:sp>
      </p:grpSp>
      <p:sp>
        <p:nvSpPr>
          <p:cNvPr id="22" name="Title 21">
            <a:extLst>
              <a:ext uri="{FF2B5EF4-FFF2-40B4-BE49-F238E27FC236}">
                <a16:creationId xmlns:a16="http://schemas.microsoft.com/office/drawing/2014/main" id="{19BD87CA-2436-9E2F-C52E-994E3D26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>
                <a:latin typeface="Poppins" panose="00000500000000000000" pitchFamily="2" charset="0"/>
                <a:cs typeface="Poppins" panose="00000500000000000000" pitchFamily="2" charset="0"/>
              </a:rPr>
              <a:t>Build intelligent apps, intelligently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715859-F6E3-B89A-31C7-2557F9EAEC6F}"/>
              </a:ext>
            </a:extLst>
          </p:cNvPr>
          <p:cNvGrpSpPr/>
          <p:nvPr/>
        </p:nvGrpSpPr>
        <p:grpSpPr>
          <a:xfrm>
            <a:off x="16690664" y="6653690"/>
            <a:ext cx="2424650" cy="1648222"/>
            <a:chOff x="3936544" y="5957138"/>
            <a:chExt cx="1212325" cy="824111"/>
          </a:xfrm>
        </p:grpSpPr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C05AD813-3C2D-EAC9-75D2-192E240C2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20564" y="5957138"/>
              <a:ext cx="567326" cy="567326"/>
            </a:xfrm>
            <a:prstGeom prst="rect">
              <a:avLst/>
            </a:prstGeom>
            <a:effectLst/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018DBF2-01A4-78F8-583D-557702331D68}"/>
                </a:ext>
              </a:extLst>
            </p:cNvPr>
            <p:cNvSpPr txBox="1"/>
            <p:nvPr/>
          </p:nvSpPr>
          <p:spPr>
            <a:xfrm>
              <a:off x="3936544" y="6585554"/>
              <a:ext cx="1212325" cy="1956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1828754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US" sz="280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Visual Studio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994479-85BD-EE93-1BC4-5019EABB16D8}"/>
              </a:ext>
            </a:extLst>
          </p:cNvPr>
          <p:cNvGrpSpPr/>
          <p:nvPr/>
        </p:nvGrpSpPr>
        <p:grpSpPr>
          <a:xfrm>
            <a:off x="19366641" y="6640620"/>
            <a:ext cx="3097560" cy="2006570"/>
            <a:chOff x="5296056" y="5971864"/>
            <a:chExt cx="1548780" cy="1003285"/>
          </a:xfrm>
        </p:grpSpPr>
        <p:pic>
          <p:nvPicPr>
            <p:cNvPr id="90" name="Picture 89" descr="A close up of a logo&#10;&#10;Description automatically generated">
              <a:extLst>
                <a:ext uri="{FF2B5EF4-FFF2-40B4-BE49-F238E27FC236}">
                  <a16:creationId xmlns:a16="http://schemas.microsoft.com/office/drawing/2014/main" id="{044762B0-5A91-1198-6BBA-2015B9945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9713" y="5971864"/>
              <a:ext cx="501465" cy="513017"/>
            </a:xfrm>
            <a:prstGeom prst="rect">
              <a:avLst/>
            </a:prstGeom>
            <a:noFill/>
            <a:effectLst/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8C0F1CD-80AB-80F2-A772-BA3ED0AD8F30}"/>
                </a:ext>
              </a:extLst>
            </p:cNvPr>
            <p:cNvSpPr txBox="1"/>
            <p:nvPr/>
          </p:nvSpPr>
          <p:spPr>
            <a:xfrm>
              <a:off x="5296056" y="6585555"/>
              <a:ext cx="1548780" cy="3895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1828754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US" sz="280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Visual Studio Code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DC831C7F-5ED4-CC27-BEC0-5C84DE16397D}"/>
              </a:ext>
            </a:extLst>
          </p:cNvPr>
          <p:cNvSpPr txBox="1"/>
          <p:nvPr/>
        </p:nvSpPr>
        <p:spPr>
          <a:xfrm>
            <a:off x="16690664" y="10714507"/>
            <a:ext cx="2270730" cy="3877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 defTabSz="1828754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800">
                <a:solidFill>
                  <a:schemeClr val="accent2">
                    <a:lumMod val="40000"/>
                    <a:lumOff val="6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GitHub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A73A187-59E9-8E69-5513-B9AC0C573B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302370" y="9395243"/>
            <a:ext cx="1047314" cy="1071438"/>
          </a:xfrm>
          <a:prstGeom prst="rect">
            <a:avLst/>
          </a:prstGeom>
          <a:effectLst/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4FAC638-D8C4-E583-C7D4-19B343F585B8}"/>
              </a:ext>
            </a:extLst>
          </p:cNvPr>
          <p:cNvGrpSpPr/>
          <p:nvPr/>
        </p:nvGrpSpPr>
        <p:grpSpPr>
          <a:xfrm>
            <a:off x="19780054" y="9396953"/>
            <a:ext cx="2270730" cy="1698648"/>
            <a:chOff x="8363925" y="5935085"/>
            <a:chExt cx="1135365" cy="849324"/>
          </a:xfrm>
        </p:grpSpPr>
        <p:pic>
          <p:nvPicPr>
            <p:cNvPr id="31" name="Picture 30" descr="A blue logo with a black background&#10;&#10;AI-generated content may be incorrect.">
              <a:extLst>
                <a:ext uri="{FF2B5EF4-FFF2-40B4-BE49-F238E27FC236}">
                  <a16:creationId xmlns:a16="http://schemas.microsoft.com/office/drawing/2014/main" id="{E2CE7743-0A96-8D82-6844-79C45A23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8500" y="5935085"/>
              <a:ext cx="586217" cy="58621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9A881B-31CC-A002-7C52-098B90129F8A}"/>
                </a:ext>
              </a:extLst>
            </p:cNvPr>
            <p:cNvSpPr txBox="1"/>
            <p:nvPr/>
          </p:nvSpPr>
          <p:spPr>
            <a:xfrm>
              <a:off x="8363925" y="6590510"/>
              <a:ext cx="1135365" cy="1938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1828754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US" sz="280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Azure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B0AF86-0090-BE9A-0723-0CEC938255C1}"/>
              </a:ext>
            </a:extLst>
          </p:cNvPr>
          <p:cNvSpPr txBox="1"/>
          <p:nvPr/>
        </p:nvSpPr>
        <p:spPr>
          <a:xfrm>
            <a:off x="16369644" y="4285608"/>
            <a:ext cx="66791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8287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AI-powered agents operating as a member of your </a:t>
            </a:r>
            <a:br>
              <a:rPr lang="en-US" sz="3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</a:br>
            <a:r>
              <a:rPr lang="en-US" sz="3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dev team</a:t>
            </a:r>
            <a:endParaRPr lang="en-US" sz="3200" kern="0">
              <a:ln w="3175">
                <a:noFill/>
              </a:ln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E6D9C7-36E4-1DA3-BEAD-B876369489D1}"/>
              </a:ext>
            </a:extLst>
          </p:cNvPr>
          <p:cNvSpPr txBox="1"/>
          <p:nvPr/>
        </p:nvSpPr>
        <p:spPr>
          <a:xfrm>
            <a:off x="1014351" y="4276919"/>
            <a:ext cx="72706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8287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AI-powered agents infused into your .NET apps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E772574-23B9-BA2E-DAB0-FA95DDD7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259033" y="12380996"/>
            <a:ext cx="22002004" cy="98189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>
                  <a:lumMod val="50000"/>
                </a:schemeClr>
              </a:gs>
              <a:gs pos="0">
                <a:schemeClr val="accent1"/>
              </a:gs>
            </a:gsLst>
            <a:lin ang="12600000" scaled="0"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6494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b="1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F24D8A-47EC-1F33-3A70-5143752F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631031" y="12615103"/>
            <a:ext cx="318995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1828800">
              <a:defRPr/>
            </a:pPr>
            <a:r>
              <a:rPr lang="en-US" sz="320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Applications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C2F25D-F51C-AB21-8CD5-11A2E255E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0330175" y="12621741"/>
            <a:ext cx="253141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 defTabSz="1828800">
              <a:defRPr/>
            </a:pPr>
            <a:r>
              <a:rPr lang="en-US" sz="320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Tools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C53BD6-CD41-F5EC-3E65-F596DFB2C518}"/>
              </a:ext>
            </a:extLst>
          </p:cNvPr>
          <p:cNvGrpSpPr/>
          <p:nvPr/>
        </p:nvGrpSpPr>
        <p:grpSpPr>
          <a:xfrm>
            <a:off x="8985887" y="3950462"/>
            <a:ext cx="6350252" cy="6152210"/>
            <a:chOff x="4492150" y="1975231"/>
            <a:chExt cx="3175126" cy="30761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04B6775-186E-8BD9-0445-5B60ED89E95C}"/>
                </a:ext>
              </a:extLst>
            </p:cNvPr>
            <p:cNvGrpSpPr/>
            <p:nvPr/>
          </p:nvGrpSpPr>
          <p:grpSpPr>
            <a:xfrm>
              <a:off x="4591171" y="1975231"/>
              <a:ext cx="3076105" cy="3076105"/>
              <a:chOff x="4591171" y="1975231"/>
              <a:chExt cx="3076105" cy="307610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074A63-F831-49DA-DF8B-DCBB66086309}"/>
                  </a:ext>
                </a:extLst>
              </p:cNvPr>
              <p:cNvSpPr txBox="1"/>
              <p:nvPr/>
            </p:nvSpPr>
            <p:spPr>
              <a:xfrm>
                <a:off x="4857815" y="3332420"/>
                <a:ext cx="2542817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3200">
                    <a:solidFill>
                      <a:schemeClr val="bg1"/>
                    </a:solidFill>
                    <a:latin typeface="Poppins" panose="00000500000000000000" pitchFamily="2" charset="0"/>
                    <a:ea typeface="Open Sans" panose="020B0606030504020204" pitchFamily="34" charset="0"/>
                    <a:cs typeface="Poppins" panose="00000500000000000000" pitchFamily="2" charset="0"/>
                  </a:rPr>
                  <a:t>Build, test, and deploy seamlessly from code to cloud</a:t>
                </a:r>
                <a:endParaRPr lang="en-US" sz="3200" kern="0">
                  <a:ln w="3175">
                    <a:noFill/>
                  </a:ln>
                  <a:solidFill>
                    <a:schemeClr val="bg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endParaRP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F05DB7F-446A-1883-50D0-02616E303D83}"/>
                  </a:ext>
                </a:extLst>
              </p:cNvPr>
              <p:cNvGrpSpPr/>
              <p:nvPr/>
            </p:nvGrpSpPr>
            <p:grpSpPr>
              <a:xfrm>
                <a:off x="5284340" y="2608226"/>
                <a:ext cx="1545744" cy="509984"/>
                <a:chOff x="718791" y="3615884"/>
                <a:chExt cx="1545744" cy="509984"/>
              </a:xfrm>
            </p:grpSpPr>
            <p:pic>
              <p:nvPicPr>
                <p:cNvPr id="95" name="Picture 2">
                  <a:extLst>
                    <a:ext uri="{FF2B5EF4-FFF2-40B4-BE49-F238E27FC236}">
                      <a16:creationId xmlns:a16="http://schemas.microsoft.com/office/drawing/2014/main" id="{C385143E-904F-F471-5A1D-67D8AA5A99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8791" y="3615884"/>
                  <a:ext cx="509984" cy="5099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917214C-182C-E164-ADCA-05E87F413C8E}"/>
                    </a:ext>
                  </a:extLst>
                </p:cNvPr>
                <p:cNvSpPr txBox="1"/>
                <p:nvPr/>
              </p:nvSpPr>
              <p:spPr>
                <a:xfrm>
                  <a:off x="1277376" y="3706972"/>
                  <a:ext cx="987159" cy="3539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4000">
                      <a:solidFill>
                        <a:schemeClr val="bg1"/>
                      </a:solidFill>
                      <a:latin typeface="Poppins" panose="00000500000000000000" pitchFamily="2" charset="0"/>
                      <a:ea typeface="Open Sans SemiBold" panose="020B0706030804020204" pitchFamily="34" charset="0"/>
                      <a:cs typeface="Poppins" panose="00000500000000000000" pitchFamily="2" charset="0"/>
                    </a:rPr>
                    <a:t>Aspire</a:t>
                  </a:r>
                </a:p>
              </p:txBody>
            </p:sp>
          </p:grp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0A94311-CE7E-63EA-E961-75564DCF8853}"/>
                  </a:ext>
                </a:extLst>
              </p:cNvPr>
              <p:cNvSpPr/>
              <p:nvPr/>
            </p:nvSpPr>
            <p:spPr bwMode="auto">
              <a:xfrm>
                <a:off x="4591171" y="1975231"/>
                <a:ext cx="3076105" cy="3076105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86494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4000" err="1">
                  <a:solidFill>
                    <a:sysClr val="windowText" lastClr="000000"/>
                  </a:solidFill>
                  <a:latin typeface="Poppins" panose="00000500000000000000" pitchFamily="2" charset="0"/>
                  <a:ea typeface="Segoe UI" pitchFamily="34" charset="0"/>
                  <a:cs typeface="Poppins" panose="00000500000000000000" pitchFamily="2" charset="0"/>
                </a:endParaRPr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E7EC5B-9E66-0423-1800-0CAA6B258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92150" y="3576818"/>
              <a:ext cx="241979" cy="24197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82598" tIns="91298" rIns="182598" bIns="9129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5942">
                <a:defRPr/>
              </a:pPr>
              <a:endParaRPr lang="en-US" sz="1398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699A33-4C1E-E3A5-6A10-C93B2B1C4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31507" y="2138459"/>
              <a:ext cx="241979" cy="24197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82598" tIns="91298" rIns="182598" bIns="9129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5942">
                <a:defRPr/>
              </a:pPr>
              <a:endParaRPr lang="en-US" sz="1398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B84699F-C464-2E5A-36E6-7F7BCD55E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31507" y="4616795"/>
              <a:ext cx="241979" cy="24197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82598" tIns="91298" rIns="182598" bIns="9129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5942">
                <a:defRPr/>
              </a:pPr>
              <a:endParaRPr lang="en-US" sz="1398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900120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15A7BD-2C0B-B4C8-D38D-EABF43C146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6" y="17926"/>
            <a:ext cx="24387175" cy="13698074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6B2FF6E-1D4E-7957-5A0A-3333BE494FE3}"/>
              </a:ext>
            </a:extLst>
          </p:cNvPr>
          <p:cNvSpPr txBox="1">
            <a:spLocks/>
          </p:cNvSpPr>
          <p:nvPr/>
        </p:nvSpPr>
        <p:spPr>
          <a:xfrm>
            <a:off x="969387" y="10189484"/>
            <a:ext cx="10338113" cy="238351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/>
              <a:t>Making the impossible possible with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562927-0881-7F83-DB41-6A0F618F7857}"/>
              </a:ext>
            </a:extLst>
          </p:cNvPr>
          <p:cNvGrpSpPr/>
          <p:nvPr/>
        </p:nvGrpSpPr>
        <p:grpSpPr>
          <a:xfrm>
            <a:off x="2253902" y="4866149"/>
            <a:ext cx="10413006" cy="2383518"/>
            <a:chOff x="1113658" y="1055914"/>
            <a:chExt cx="4560770" cy="1043952"/>
          </a:xfrm>
        </p:grpSpPr>
        <p:pic>
          <p:nvPicPr>
            <p:cNvPr id="5" name="Picture 4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DD36B808-2581-A3F6-0DC6-57E4311AE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658" y="1055914"/>
              <a:ext cx="4560770" cy="1043952"/>
            </a:xfrm>
            <a:prstGeom prst="rect">
              <a:avLst/>
            </a:prstGeom>
          </p:spPr>
        </p:pic>
        <p:pic>
          <p:nvPicPr>
            <p:cNvPr id="6" name="Picture 5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76BEC565-BEF5-3D80-30B8-449FDD430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155371" y="1055914"/>
              <a:ext cx="3519057" cy="104395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E73209-4C5C-D1C2-A36D-21B8DFFD69E8}"/>
              </a:ext>
            </a:extLst>
          </p:cNvPr>
          <p:cNvGrpSpPr/>
          <p:nvPr/>
        </p:nvGrpSpPr>
        <p:grpSpPr>
          <a:xfrm>
            <a:off x="16529991" y="4446818"/>
            <a:ext cx="3224876" cy="3222180"/>
            <a:chOff x="16543582" y="4441371"/>
            <a:chExt cx="3224876" cy="322218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5F0A7-5564-535B-F281-3589ACF44313}"/>
                </a:ext>
              </a:extLst>
            </p:cNvPr>
            <p:cNvSpPr/>
            <p:nvPr/>
          </p:nvSpPr>
          <p:spPr>
            <a:xfrm>
              <a:off x="16546286" y="4441371"/>
              <a:ext cx="3222172" cy="3222172"/>
            </a:xfrm>
            <a:prstGeom prst="rect">
              <a:avLst/>
            </a:prstGeom>
            <a:solidFill>
              <a:srgbClr val="51000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logo of a college&#10;&#10;AI-generated content may be incorrect.">
              <a:extLst>
                <a:ext uri="{FF2B5EF4-FFF2-40B4-BE49-F238E27FC236}">
                  <a16:creationId xmlns:a16="http://schemas.microsoft.com/office/drawing/2014/main" id="{A0C13FF8-2E87-EB91-5494-E9A364F78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6543582" y="4452266"/>
              <a:ext cx="3211285" cy="3211285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9966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59326-EBDF-F48E-7D5B-A33740835E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914400"/>
            <a:ext cx="24387175" cy="1108075"/>
          </a:xfrm>
        </p:spPr>
        <p:txBody>
          <a:bodyPr/>
          <a:lstStyle/>
          <a:p>
            <a:pPr algn="ctr"/>
            <a:r>
              <a:rPr lang="en-US"/>
              <a:t>What is an agent?</a:t>
            </a:r>
          </a:p>
        </p:txBody>
      </p:sp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07FA9820-6B5A-B8B2-245E-37B1FBC66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792584" y="4745624"/>
            <a:ext cx="5493070" cy="3879824"/>
          </a:xfrm>
          <a:prstGeom prst="roundRect">
            <a:avLst>
              <a:gd name="adj" fmla="val 18484"/>
            </a:avLst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203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000" kern="0" err="1">
              <a:solidFill>
                <a:schemeClr val="bg1"/>
              </a:solidFill>
              <a:latin typeface="Segoe UI"/>
              <a:cs typeface="Segoe UI Light" panose="020B0502040204020203" pitchFamily="34" charset="0"/>
            </a:endParaRPr>
          </a:p>
        </p:txBody>
      </p:sp>
      <p:sp>
        <p:nvSpPr>
          <p:cNvPr id="5" name="Rounded Rectangle 12">
            <a:extLst>
              <a:ext uri="{FF2B5EF4-FFF2-40B4-BE49-F238E27FC236}">
                <a16:creationId xmlns:a16="http://schemas.microsoft.com/office/drawing/2014/main" id="{EE8A64AF-DA66-F908-4452-9DDF251FE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972320" y="3559012"/>
            <a:ext cx="6442538" cy="5066440"/>
          </a:xfrm>
          <a:prstGeom prst="roundRect">
            <a:avLst>
              <a:gd name="adj" fmla="val 12124"/>
            </a:avLst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203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000" kern="0">
              <a:solidFill>
                <a:schemeClr val="bg1"/>
              </a:solidFill>
              <a:latin typeface="Segoe UI"/>
              <a:cs typeface="Segoe UI Light" panose="020B0502040204020203" pitchFamily="34" charset="0"/>
            </a:endParaRPr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EB525105-957C-E12C-5E9F-9AA92B3B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101520" y="4745624"/>
            <a:ext cx="5493070" cy="3879828"/>
          </a:xfrm>
          <a:prstGeom prst="roundRect">
            <a:avLst>
              <a:gd name="adj" fmla="val 17098"/>
            </a:avLst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203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000" kern="0" err="1">
              <a:solidFill>
                <a:schemeClr val="bg1"/>
              </a:solidFill>
              <a:latin typeface="Segoe UI"/>
              <a:cs typeface="Segoe UI Light" panose="020B0502040204020203" pitchFamily="34" charset="0"/>
            </a:endParaRPr>
          </a:p>
        </p:txBody>
      </p:sp>
      <p:sp>
        <p:nvSpPr>
          <p:cNvPr id="7" name="Rounded Rectangle 12">
            <a:extLst>
              <a:ext uri="{FF2B5EF4-FFF2-40B4-BE49-F238E27FC236}">
                <a16:creationId xmlns:a16="http://schemas.microsoft.com/office/drawing/2014/main" id="{199F75E5-DF32-A65D-3090-1785468F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972320" y="9637183"/>
            <a:ext cx="6442538" cy="3351798"/>
          </a:xfrm>
          <a:prstGeom prst="roundRect">
            <a:avLst>
              <a:gd name="adj" fmla="val 18080"/>
            </a:avLst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203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000" kern="0" err="1">
              <a:solidFill>
                <a:schemeClr val="bg1"/>
              </a:solidFill>
              <a:latin typeface="Segoe UI"/>
              <a:cs typeface="Segoe UI Light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A94FCB-FAB0-8462-CFF8-7492A1680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49663" y="8245901"/>
            <a:ext cx="3887848" cy="2015342"/>
            <a:chOff x="5108290" y="4122950"/>
            <a:chExt cx="1943924" cy="100767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BD344A1-AF45-4F02-4980-764A3BAB602A}"/>
                </a:ext>
              </a:extLst>
            </p:cNvPr>
            <p:cNvSpPr/>
            <p:nvPr/>
          </p:nvSpPr>
          <p:spPr bwMode="auto">
            <a:xfrm>
              <a:off x="5108290" y="4122950"/>
              <a:ext cx="248864" cy="100767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649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4DA96352-F486-910C-08F9-ECAA1F59A0D9}"/>
                </a:ext>
              </a:extLst>
            </p:cNvPr>
            <p:cNvSpPr/>
            <p:nvPr/>
          </p:nvSpPr>
          <p:spPr bwMode="auto">
            <a:xfrm>
              <a:off x="6803351" y="4122950"/>
              <a:ext cx="248863" cy="100767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649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860FE1-95C2-48D7-73EE-0B87D06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08779" y="6104103"/>
            <a:ext cx="9798236" cy="678978"/>
            <a:chOff x="3653596" y="3052051"/>
            <a:chExt cx="4899118" cy="339489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4386B1A1-ADAF-B6FA-EE11-5D0E0C3D7DA9}"/>
                </a:ext>
              </a:extLst>
            </p:cNvPr>
            <p:cNvSpPr/>
            <p:nvPr/>
          </p:nvSpPr>
          <p:spPr bwMode="auto">
            <a:xfrm>
              <a:off x="3653596" y="3052051"/>
              <a:ext cx="939506" cy="339489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649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CD21F3D4-3A64-4F6F-0506-1BD861DBECB5}"/>
                </a:ext>
              </a:extLst>
            </p:cNvPr>
            <p:cNvSpPr/>
            <p:nvPr/>
          </p:nvSpPr>
          <p:spPr bwMode="auto">
            <a:xfrm>
              <a:off x="7613208" y="3052051"/>
              <a:ext cx="939506" cy="339489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649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Rectangle: Rounded Corners 12">
            <a:extLst>
              <a:ext uri="{FF2B5EF4-FFF2-40B4-BE49-F238E27FC236}">
                <a16:creationId xmlns:a16="http://schemas.microsoft.com/office/drawing/2014/main" id="{DD15A7E6-8EA7-AD7B-3D43-8F3F7A99F9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9915075" y="4908344"/>
            <a:ext cx="4564916" cy="738664"/>
          </a:xfrm>
          <a:prstGeom prst="roundRect">
            <a:avLst>
              <a:gd name="adj" fmla="val 31494"/>
            </a:avLst>
          </a:prstGeom>
          <a:solidFill>
            <a:srgbClr val="C03BC4"/>
          </a:solidFill>
        </p:spPr>
        <p:txBody>
          <a:bodyPr wrap="square" lIns="0" tIns="0" rIns="0" bIns="9144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defTabSz="4551700">
              <a:spcBef>
                <a:spcPts val="400"/>
              </a:spcBef>
              <a:tabLst>
                <a:tab pos="7402478" algn="l"/>
              </a:tabLst>
              <a:defRPr/>
            </a:pPr>
            <a:r>
              <a:rPr lang="en-US" sz="3200" b="0">
                <a:solidFill>
                  <a:schemeClr val="bg1"/>
                </a:solidFill>
                <a:latin typeface="Segoe Sans Display" pitchFamily="2" charset="0"/>
                <a:cs typeface="Segoe Sans Display" pitchFamily="2" charset="0"/>
              </a:rPr>
              <a:t>LLM</a:t>
            </a:r>
          </a:p>
        </p:txBody>
      </p:sp>
      <p:sp>
        <p:nvSpPr>
          <p:cNvPr id="15" name="Rectangle: Rounded Corners 12">
            <a:extLst>
              <a:ext uri="{FF2B5EF4-FFF2-40B4-BE49-F238E27FC236}">
                <a16:creationId xmlns:a16="http://schemas.microsoft.com/office/drawing/2014/main" id="{D3372E46-5443-A4E9-A248-D73DD0E3A5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9915075" y="6044416"/>
            <a:ext cx="4564916" cy="738664"/>
          </a:xfrm>
          <a:prstGeom prst="roundRect">
            <a:avLst>
              <a:gd name="adj" fmla="val 31494"/>
            </a:avLst>
          </a:prstGeom>
          <a:solidFill>
            <a:srgbClr val="8661C5"/>
          </a:solidFill>
        </p:spPr>
        <p:txBody>
          <a:bodyPr wrap="square" lIns="0" tIns="0" rIns="0" bIns="9144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defTabSz="4551700">
              <a:spcBef>
                <a:spcPts val="400"/>
              </a:spcBef>
              <a:tabLst>
                <a:tab pos="7402478" algn="l"/>
              </a:tabLst>
              <a:defRPr/>
            </a:pPr>
            <a:r>
              <a:rPr lang="en-US" sz="3200" b="0">
                <a:solidFill>
                  <a:schemeClr val="bg1"/>
                </a:solidFill>
                <a:latin typeface="Segoe Sans Display" pitchFamily="2" charset="0"/>
                <a:cs typeface="Segoe Sans Display" pitchFamily="2" charset="0"/>
              </a:rPr>
              <a:t>Instructions</a:t>
            </a:r>
          </a:p>
        </p:txBody>
      </p:sp>
      <p:sp>
        <p:nvSpPr>
          <p:cNvPr id="16" name="Rectangle: Rounded Corners 12">
            <a:extLst>
              <a:ext uri="{FF2B5EF4-FFF2-40B4-BE49-F238E27FC236}">
                <a16:creationId xmlns:a16="http://schemas.microsoft.com/office/drawing/2014/main" id="{8416BA05-4BDC-205F-ABAF-3C422234AE6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9915075" y="7180488"/>
            <a:ext cx="4564916" cy="738664"/>
          </a:xfrm>
          <a:prstGeom prst="roundRect">
            <a:avLst>
              <a:gd name="adj" fmla="val 31494"/>
            </a:avLst>
          </a:prstGeom>
          <a:solidFill>
            <a:srgbClr val="0078D4"/>
          </a:solidFill>
        </p:spPr>
        <p:txBody>
          <a:bodyPr wrap="square" lIns="0" tIns="0" rIns="0" bIns="9144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defTabSz="4551700">
              <a:spcBef>
                <a:spcPts val="400"/>
              </a:spcBef>
              <a:tabLst>
                <a:tab pos="7402478" algn="l"/>
              </a:tabLst>
              <a:defRPr/>
            </a:pPr>
            <a:r>
              <a:rPr lang="en-US" sz="3200" b="0">
                <a:solidFill>
                  <a:schemeClr val="bg1"/>
                </a:solidFill>
                <a:latin typeface="Segoe Sans Display" pitchFamily="2" charset="0"/>
                <a:cs typeface="Segoe Sans Display" pitchFamily="2" charset="0"/>
              </a:rPr>
              <a:t>Tools</a:t>
            </a:r>
          </a:p>
        </p:txBody>
      </p:sp>
      <p:sp>
        <p:nvSpPr>
          <p:cNvPr id="75" name="Rectangle: Rounded Corners 12">
            <a:extLst>
              <a:ext uri="{FF2B5EF4-FFF2-40B4-BE49-F238E27FC236}">
                <a16:creationId xmlns:a16="http://schemas.microsoft.com/office/drawing/2014/main" id="{DD15A7E6-8EA7-AD7B-3D43-8F3F7A99F9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9797569" y="4908344"/>
            <a:ext cx="4807714" cy="1945396"/>
          </a:xfrm>
          <a:prstGeom prst="roundRect">
            <a:avLst>
              <a:gd name="adj" fmla="val 12813"/>
            </a:avLst>
          </a:prstGeom>
          <a:solidFill>
            <a:srgbClr val="1F1E32"/>
          </a:solidFill>
          <a:ln>
            <a:solidFill>
              <a:schemeClr val="accent3"/>
            </a:solidFill>
          </a:ln>
        </p:spPr>
        <p:txBody>
          <a:bodyPr wrap="square" lIns="0" tIns="0" rIns="0" bIns="9144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defTabSz="4551700">
              <a:spcBef>
                <a:spcPts val="400"/>
              </a:spcBef>
              <a:tabLst>
                <a:tab pos="7402478" algn="l"/>
              </a:tabLst>
              <a:defRPr/>
            </a:pPr>
            <a:r>
              <a:rPr lang="en-US" sz="2800">
                <a:solidFill>
                  <a:schemeClr val="bg1"/>
                </a:solidFill>
                <a:latin typeface="Segoe Sans Display Semibold" pitchFamily="2" charset="0"/>
                <a:cs typeface="Segoe Sans Display Semibold" pitchFamily="2" charset="0"/>
              </a:rPr>
              <a:t>LLM</a:t>
            </a:r>
          </a:p>
          <a:p>
            <a:pPr defTabSz="4551700">
              <a:spcBef>
                <a:spcPts val="400"/>
              </a:spcBef>
              <a:tabLst>
                <a:tab pos="7402478" algn="l"/>
              </a:tabLst>
              <a:defRPr/>
            </a:pPr>
            <a:endParaRPr lang="en-US" sz="2800">
              <a:solidFill>
                <a:schemeClr val="bg1"/>
              </a:solidFill>
              <a:latin typeface="Segoe Sans Display Semibold" pitchFamily="2" charset="0"/>
              <a:cs typeface="Segoe Sans Display Semibold" pitchFamily="2" charset="0"/>
            </a:endParaRPr>
          </a:p>
          <a:p>
            <a:pPr defTabSz="4551700">
              <a:spcBef>
                <a:spcPts val="400"/>
              </a:spcBef>
              <a:tabLst>
                <a:tab pos="7402478" algn="l"/>
              </a:tabLst>
              <a:defRPr/>
            </a:pPr>
            <a:endParaRPr lang="en-US" sz="2800">
              <a:solidFill>
                <a:schemeClr val="bg1"/>
              </a:solidFill>
              <a:latin typeface="Segoe Sans Display Semibold" pitchFamily="2" charset="0"/>
              <a:cs typeface="Segoe Sans Display Semibold" pitchFamily="2" charset="0"/>
            </a:endParaRPr>
          </a:p>
        </p:txBody>
      </p:sp>
      <p:sp>
        <p:nvSpPr>
          <p:cNvPr id="76" name="Rectangle: Rounded Corners 12">
            <a:extLst>
              <a:ext uri="{FF2B5EF4-FFF2-40B4-BE49-F238E27FC236}">
                <a16:creationId xmlns:a16="http://schemas.microsoft.com/office/drawing/2014/main" id="{D3372E46-5443-A4E9-A248-D73DD0E3A5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9915075" y="6014520"/>
            <a:ext cx="4564916" cy="738664"/>
          </a:xfrm>
          <a:prstGeom prst="roundRect">
            <a:avLst>
              <a:gd name="adj" fmla="val 31494"/>
            </a:avLst>
          </a:prstGeom>
          <a:solidFill>
            <a:srgbClr val="1F1E32"/>
          </a:solidFill>
          <a:ln>
            <a:solidFill>
              <a:schemeClr val="accent5">
                <a:lumMod val="90000"/>
              </a:schemeClr>
            </a:solidFill>
          </a:ln>
        </p:spPr>
        <p:txBody>
          <a:bodyPr wrap="square" lIns="0" tIns="0" rIns="0" bIns="9144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defTabSz="4551700">
              <a:spcBef>
                <a:spcPts val="400"/>
              </a:spcBef>
              <a:tabLst>
                <a:tab pos="7402478" algn="l"/>
              </a:tabLst>
              <a:defRPr/>
            </a:pPr>
            <a:r>
              <a:rPr lang="en-US" sz="2800">
                <a:solidFill>
                  <a:schemeClr val="bg1"/>
                </a:solidFill>
                <a:latin typeface="Segoe Sans Display Semibold" pitchFamily="2" charset="0"/>
                <a:cs typeface="Segoe Sans Display Semibold" pitchFamily="2" charset="0"/>
              </a:rPr>
              <a:t>Instructions</a:t>
            </a:r>
          </a:p>
        </p:txBody>
      </p:sp>
      <p:sp>
        <p:nvSpPr>
          <p:cNvPr id="77" name="Rectangle: Rounded Corners 12">
            <a:extLst>
              <a:ext uri="{FF2B5EF4-FFF2-40B4-BE49-F238E27FC236}">
                <a16:creationId xmlns:a16="http://schemas.microsoft.com/office/drawing/2014/main" id="{8416BA05-4BDC-205F-ABAF-3C422234AE6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9797567" y="7180488"/>
            <a:ext cx="4807714" cy="738664"/>
          </a:xfrm>
          <a:prstGeom prst="roundRect">
            <a:avLst>
              <a:gd name="adj" fmla="val 31494"/>
            </a:avLst>
          </a:prstGeom>
          <a:solidFill>
            <a:srgbClr val="1F1E32"/>
          </a:solidFill>
          <a:ln>
            <a:solidFill>
              <a:schemeClr val="accent3"/>
            </a:solidFill>
          </a:ln>
        </p:spPr>
        <p:txBody>
          <a:bodyPr wrap="square" lIns="0" tIns="0" rIns="0" bIns="9144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defTabSz="4551700">
              <a:spcBef>
                <a:spcPts val="400"/>
              </a:spcBef>
              <a:tabLst>
                <a:tab pos="7402478" algn="l"/>
              </a:tabLst>
              <a:defRPr/>
            </a:pPr>
            <a:r>
              <a:rPr lang="en-US" sz="2800">
                <a:solidFill>
                  <a:schemeClr val="bg1"/>
                </a:solidFill>
                <a:latin typeface="Segoe Sans Display Semibold" pitchFamily="2" charset="0"/>
                <a:cs typeface="Segoe Sans Display Semibold" pitchFamily="2" charset="0"/>
              </a:rPr>
              <a:t>Tools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B57A0-D2EC-4559-481C-23BB77CCA91D}"/>
              </a:ext>
            </a:extLst>
          </p:cNvPr>
          <p:cNvSpPr txBox="1"/>
          <p:nvPr/>
        </p:nvSpPr>
        <p:spPr>
          <a:xfrm>
            <a:off x="10655246" y="3825862"/>
            <a:ext cx="3076686" cy="73866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algn="ctr" defTabSz="2743200">
              <a:tabLst>
                <a:tab pos="2743200" algn="l"/>
              </a:tabLst>
              <a:defRPr/>
            </a:pPr>
            <a:r>
              <a:rPr lang="en-US" sz="4800" b="1">
                <a:ln w="3175">
                  <a:noFill/>
                </a:ln>
                <a:solidFill>
                  <a:schemeClr val="bg1"/>
                </a:solidFill>
                <a:latin typeface="Segoe Sans Display Semibold" pitchFamily="2" charset="0"/>
                <a:cs typeface="Segoe Sans Display Semibold" pitchFamily="2" charset="0"/>
              </a:rPr>
              <a:t>Agent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A13B0F-6F3C-B457-4899-B7A92C4DD381}"/>
              </a:ext>
            </a:extLst>
          </p:cNvPr>
          <p:cNvSpPr txBox="1"/>
          <p:nvPr/>
        </p:nvSpPr>
        <p:spPr>
          <a:xfrm>
            <a:off x="17999242" y="5250454"/>
            <a:ext cx="3076686" cy="55399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algn="ctr" defTabSz="2743200">
              <a:tabLst>
                <a:tab pos="2743200" algn="l"/>
              </a:tabLst>
              <a:defRPr/>
            </a:pPr>
            <a:r>
              <a:rPr lang="en-US" sz="3600" b="1">
                <a:ln w="3175">
                  <a:noFill/>
                </a:ln>
                <a:solidFill>
                  <a:schemeClr val="bg1"/>
                </a:solidFill>
                <a:latin typeface="Segoe Sans Display Semibold" pitchFamily="2" charset="0"/>
                <a:cs typeface="Segoe Sans Display Semibold" pitchFamily="2" charset="0"/>
              </a:rPr>
              <a:t>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71E06A-BD64-E88D-6EE0-ED9BB204ADA0}"/>
              </a:ext>
            </a:extLst>
          </p:cNvPr>
          <p:cNvSpPr txBox="1"/>
          <p:nvPr/>
        </p:nvSpPr>
        <p:spPr>
          <a:xfrm>
            <a:off x="3230576" y="5239566"/>
            <a:ext cx="3076686" cy="55399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algn="ctr" defTabSz="2743200">
              <a:tabLst>
                <a:tab pos="2743200" algn="l"/>
              </a:tabLst>
              <a:defRPr/>
            </a:pPr>
            <a:r>
              <a:rPr lang="en-US" sz="3600" b="1">
                <a:ln w="3175">
                  <a:noFill/>
                </a:ln>
                <a:solidFill>
                  <a:schemeClr val="bg1"/>
                </a:solidFill>
                <a:latin typeface="Segoe Sans Display Semibold" pitchFamily="2" charset="0"/>
                <a:cs typeface="Segoe Sans Display Semibold" pitchFamily="2" charset="0"/>
              </a:rPr>
              <a:t>Input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0E09A4-3F94-A1BF-2CFF-EF304A57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50004" y="6115075"/>
            <a:ext cx="1171860" cy="2038492"/>
            <a:chOff x="1090621" y="2623632"/>
            <a:chExt cx="585930" cy="101924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0544AD4-2719-1690-4EA7-92AFB2614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283" y="2623632"/>
              <a:ext cx="566014" cy="56601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A9A536-49D7-24BC-0C82-AFD2CB4D152C}"/>
                </a:ext>
              </a:extLst>
            </p:cNvPr>
            <p:cNvSpPr txBox="1"/>
            <p:nvPr/>
          </p:nvSpPr>
          <p:spPr>
            <a:xfrm>
              <a:off x="1090621" y="3264313"/>
              <a:ext cx="585930" cy="378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800">
                <a:lnSpc>
                  <a:spcPct val="90000"/>
                </a:lnSpc>
                <a:defRPr/>
              </a:pP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System</a:t>
              </a:r>
              <a:b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</a:b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events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890252-CA5F-82E7-2576-1432133ED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02077" y="6115075"/>
            <a:ext cx="1515158" cy="2038492"/>
            <a:chOff x="1816658" y="2623632"/>
            <a:chExt cx="757579" cy="101924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D0A14B-1BF2-2747-BCD4-143108C412CA}"/>
                </a:ext>
              </a:extLst>
            </p:cNvPr>
            <p:cNvSpPr txBox="1"/>
            <p:nvPr/>
          </p:nvSpPr>
          <p:spPr>
            <a:xfrm>
              <a:off x="1816658" y="3264313"/>
              <a:ext cx="757579" cy="378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800">
                <a:lnSpc>
                  <a:spcPct val="90000"/>
                </a:lnSpc>
                <a:defRPr/>
              </a:pP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User</a:t>
              </a:r>
              <a:b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</a:b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messages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C951F54-6991-4EB4-9DF9-7E9F8D20E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868" y="2623632"/>
              <a:ext cx="566014" cy="56601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CB104B0-CAD3-3F27-5FCC-BBD72277E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873079" y="6104103"/>
            <a:ext cx="1143060" cy="2049464"/>
            <a:chOff x="9993996" y="2573355"/>
            <a:chExt cx="571530" cy="102473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3374C8A-45C8-AA04-CC2E-BC9DB1265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3996" y="2573355"/>
              <a:ext cx="558598" cy="55859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0559E7-9AF9-5F70-C344-7617057C9077}"/>
                </a:ext>
              </a:extLst>
            </p:cNvPr>
            <p:cNvSpPr txBox="1"/>
            <p:nvPr/>
          </p:nvSpPr>
          <p:spPr>
            <a:xfrm>
              <a:off x="10022012" y="3219522"/>
              <a:ext cx="543514" cy="378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800">
                <a:lnSpc>
                  <a:spcPct val="90000"/>
                </a:lnSpc>
                <a:defRPr/>
              </a:pP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Tool</a:t>
              </a:r>
              <a:b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</a:b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results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528C5E9-72AF-D3F4-CBEB-4CD030A49D0F}"/>
              </a:ext>
            </a:extLst>
          </p:cNvPr>
          <p:cNvSpPr txBox="1"/>
          <p:nvPr/>
        </p:nvSpPr>
        <p:spPr>
          <a:xfrm>
            <a:off x="10655246" y="9984244"/>
            <a:ext cx="3076686" cy="55399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algn="ctr" defTabSz="2743200">
              <a:tabLst>
                <a:tab pos="2743200" algn="l"/>
              </a:tabLst>
              <a:defRPr/>
            </a:pPr>
            <a:r>
              <a:rPr lang="en-US" sz="3600" b="1">
                <a:ln w="3175">
                  <a:noFill/>
                </a:ln>
                <a:solidFill>
                  <a:schemeClr val="bg1"/>
                </a:solidFill>
                <a:latin typeface="Segoe Sans Display Semibold" pitchFamily="2" charset="0"/>
                <a:cs typeface="Segoe Sans Display Semibold" pitchFamily="2" charset="0"/>
              </a:rPr>
              <a:t>Tool calls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5BF9BAD-21AF-26B2-3401-793BA76BB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56454" y="10799637"/>
            <a:ext cx="1349344" cy="1638400"/>
            <a:chOff x="4927433" y="5294131"/>
            <a:chExt cx="674672" cy="8192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8E09D4E-8550-37FF-88BB-121E84FE7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179" y="5294131"/>
              <a:ext cx="565588" cy="5655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8E5CA5-C293-93D0-6D35-1C43B54DA2C9}"/>
                </a:ext>
              </a:extLst>
            </p:cNvPr>
            <p:cNvSpPr txBox="1"/>
            <p:nvPr/>
          </p:nvSpPr>
          <p:spPr>
            <a:xfrm>
              <a:off x="4927433" y="5900965"/>
              <a:ext cx="674672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800">
                <a:lnSpc>
                  <a:spcPct val="90000"/>
                </a:lnSpc>
                <a:defRPr/>
              </a:pP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Retrieval</a:t>
              </a:r>
              <a:endParaRPr lang="en-US" sz="2800">
                <a:solidFill>
                  <a:schemeClr val="bg1"/>
                </a:solidFill>
                <a:latin typeface="Segoe Sans Display" pitchFamily="2" charset="0"/>
                <a:cs typeface="Segoe Sans Display" pitchFamily="2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3B9F01A-5B64-0C02-2B04-5D6BDA8F7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587496" y="10794846"/>
            <a:ext cx="1212190" cy="1643190"/>
            <a:chOff x="5792954" y="5291736"/>
            <a:chExt cx="606095" cy="82159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41A066A-0D16-8ED1-C070-AFBC03B9B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1645" y="5291736"/>
              <a:ext cx="508711" cy="5087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F6ACBB-18CD-0903-1C24-84029D507A83}"/>
                </a:ext>
              </a:extLst>
            </p:cNvPr>
            <p:cNvSpPr txBox="1"/>
            <p:nvPr/>
          </p:nvSpPr>
          <p:spPr>
            <a:xfrm>
              <a:off x="5792954" y="5900965"/>
              <a:ext cx="606095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800">
                <a:lnSpc>
                  <a:spcPct val="90000"/>
                </a:lnSpc>
                <a:defRPr/>
              </a:pP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Actions</a:t>
              </a:r>
              <a:endParaRPr lang="en-US" sz="2800">
                <a:solidFill>
                  <a:schemeClr val="bg1"/>
                </a:solidFill>
                <a:latin typeface="Segoe Sans Display" pitchFamily="2" charset="0"/>
                <a:cs typeface="Segoe Sans Display" pitchFamily="2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14E05D-1B11-D93A-B76C-55384F2A4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195132" y="10767109"/>
            <a:ext cx="1327480" cy="1670928"/>
            <a:chOff x="6596772" y="5277867"/>
            <a:chExt cx="663740" cy="83546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8D9CA8C-BD06-9AFD-978E-6790F3CAE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9784" y="5277867"/>
              <a:ext cx="565588" cy="5655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3B240E-1452-83CB-E0B5-F2A4A01944BF}"/>
                </a:ext>
              </a:extLst>
            </p:cNvPr>
            <p:cNvSpPr txBox="1"/>
            <p:nvPr/>
          </p:nvSpPr>
          <p:spPr>
            <a:xfrm>
              <a:off x="6596772" y="5900965"/>
              <a:ext cx="663740" cy="212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800">
                <a:lnSpc>
                  <a:spcPct val="90000"/>
                </a:lnSpc>
                <a:defRPr/>
              </a:pP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Memory</a:t>
              </a:r>
              <a:endParaRPr lang="en-US" sz="2800">
                <a:solidFill>
                  <a:schemeClr val="bg1"/>
                </a:solidFill>
                <a:latin typeface="Segoe Sans Display" pitchFamily="2" charset="0"/>
                <a:cs typeface="Segoe Sans Display" pitchFamily="2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DD77E7E-C6B7-8252-D5D5-CB5735F37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08779" y="6443592"/>
            <a:ext cx="2047824" cy="12920"/>
          </a:xfrm>
          <a:prstGeom prst="straightConnector1">
            <a:avLst/>
          </a:prstGeom>
          <a:ln w="12700">
            <a:solidFill>
              <a:schemeClr val="bg1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colorful hexagon with stars">
            <a:extLst>
              <a:ext uri="{FF2B5EF4-FFF2-40B4-BE49-F238E27FC236}">
                <a16:creationId xmlns:a16="http://schemas.microsoft.com/office/drawing/2014/main" id="{4BA3A12E-2ED8-0671-9D3F-912629548C3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227" y="2535880"/>
            <a:ext cx="1428720" cy="142872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7CC55570-832C-B382-015A-B31E3AC31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06099" y="6014520"/>
            <a:ext cx="1515158" cy="2139046"/>
            <a:chOff x="2668669" y="2573355"/>
            <a:chExt cx="757579" cy="106952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B7E4FF-F2F4-86A3-124D-54B1DA457791}"/>
                </a:ext>
              </a:extLst>
            </p:cNvPr>
            <p:cNvSpPr txBox="1"/>
            <p:nvPr/>
          </p:nvSpPr>
          <p:spPr>
            <a:xfrm>
              <a:off x="2668669" y="3264313"/>
              <a:ext cx="757579" cy="378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800">
                <a:lnSpc>
                  <a:spcPct val="90000"/>
                </a:lnSpc>
                <a:defRPr/>
              </a:pP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Agent</a:t>
              </a:r>
              <a:b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</a:b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messages</a:t>
              </a:r>
            </a:p>
          </p:txBody>
        </p:sp>
        <p:pic>
          <p:nvPicPr>
            <p:cNvPr id="43" name="Picture 42" descr="A colorful hexagon with stars&#10;&#10;Description automatically generated">
              <a:extLst>
                <a:ext uri="{FF2B5EF4-FFF2-40B4-BE49-F238E27FC236}">
                  <a16:creationId xmlns:a16="http://schemas.microsoft.com/office/drawing/2014/main" id="{2BAAB930-2857-96E3-0B18-C354446D9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955" y="2573355"/>
              <a:ext cx="714360" cy="71436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0CF8355-D093-B721-AD11-15FF073E7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960177" y="5969203"/>
            <a:ext cx="1515158" cy="2196988"/>
            <a:chOff x="9037545" y="2505905"/>
            <a:chExt cx="757579" cy="109849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F91241-399C-9F28-7619-9C5B81EFC042}"/>
                </a:ext>
              </a:extLst>
            </p:cNvPr>
            <p:cNvSpPr txBox="1"/>
            <p:nvPr/>
          </p:nvSpPr>
          <p:spPr>
            <a:xfrm>
              <a:off x="9037545" y="3225834"/>
              <a:ext cx="757579" cy="378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800">
                <a:lnSpc>
                  <a:spcPct val="90000"/>
                </a:lnSpc>
                <a:defRPr/>
              </a:pP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Agent</a:t>
              </a:r>
              <a:b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</a:b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messages</a:t>
              </a:r>
            </a:p>
          </p:txBody>
        </p:sp>
        <p:pic>
          <p:nvPicPr>
            <p:cNvPr id="46" name="Picture 45" descr="A colorful hexagon with stars&#10;&#10;Description automatically generated">
              <a:extLst>
                <a:ext uri="{FF2B5EF4-FFF2-40B4-BE49-F238E27FC236}">
                  <a16:creationId xmlns:a16="http://schemas.microsoft.com/office/drawing/2014/main" id="{1809AAA4-E4B8-A2F8-A990-51A29096A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153" y="2505905"/>
              <a:ext cx="714360" cy="714360"/>
            </a:xfrm>
            <a:prstGeom prst="rect">
              <a:avLst/>
            </a:prstGeom>
          </p:spPr>
        </p:pic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386AD3A-0461-4F22-9596-D9B541705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102281" y="6443592"/>
            <a:ext cx="2047824" cy="12920"/>
          </a:xfrm>
          <a:prstGeom prst="straightConnector1">
            <a:avLst/>
          </a:prstGeom>
          <a:ln w="12700">
            <a:solidFill>
              <a:schemeClr val="bg1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1AC6259-2678-16C8-2E66-0D8747A55D69}"/>
              </a:ext>
            </a:extLst>
          </p:cNvPr>
          <p:cNvCxnSpPr>
            <a:cxnSpLocks/>
          </p:cNvCxnSpPr>
          <p:nvPr/>
        </p:nvCxnSpPr>
        <p:spPr>
          <a:xfrm>
            <a:off x="10488336" y="8370869"/>
            <a:ext cx="0" cy="1613376"/>
          </a:xfrm>
          <a:prstGeom prst="straightConnector1">
            <a:avLst/>
          </a:prstGeom>
          <a:ln w="12700">
            <a:solidFill>
              <a:schemeClr val="bg1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CA8BC9F-C7AA-606C-CADC-524D01455E4F}"/>
              </a:ext>
            </a:extLst>
          </p:cNvPr>
          <p:cNvCxnSpPr>
            <a:cxnSpLocks/>
            <a:endCxn id="10" idx="0"/>
          </p:cNvCxnSpPr>
          <p:nvPr/>
        </p:nvCxnSpPr>
        <p:spPr>
          <a:xfrm flipH="1" flipV="1">
            <a:off x="13888648" y="8245901"/>
            <a:ext cx="2" cy="1738343"/>
          </a:xfrm>
          <a:prstGeom prst="straightConnector1">
            <a:avLst/>
          </a:prstGeom>
          <a:ln w="12700">
            <a:solidFill>
              <a:schemeClr val="bg1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17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5AA88-7E09-7336-CC52-D265CAFBE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C7A37BE-3BC3-6C02-1F0A-3F86F157E3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0565" y="1066799"/>
            <a:ext cx="16744664" cy="1142997"/>
          </a:xfrm>
        </p:spPr>
        <p:txBody>
          <a:bodyPr>
            <a:normAutofit/>
          </a:bodyPr>
          <a:lstStyle/>
          <a:p>
            <a:r>
              <a:rPr lang="en-US"/>
              <a:t>Microsoft Agent Framework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37ED075-2602-A31A-C488-19881B6409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0565" y="1930400"/>
            <a:ext cx="9957246" cy="939800"/>
          </a:xfrm>
        </p:spPr>
        <p:txBody>
          <a:bodyPr>
            <a:normAutofit fontScale="62500" lnSpcReduction="20000"/>
          </a:bodyPr>
          <a:lstStyle/>
          <a:p>
            <a:r>
              <a:rPr lang="en-US"/>
              <a:t>Reliability, flexibility, developer-friendly API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37B5075-C05D-C0BC-DAF3-7A92CC09CBCE}"/>
              </a:ext>
            </a:extLst>
          </p:cNvPr>
          <p:cNvCxnSpPr>
            <a:cxnSpLocks/>
          </p:cNvCxnSpPr>
          <p:nvPr/>
        </p:nvCxnSpPr>
        <p:spPr>
          <a:xfrm>
            <a:off x="8518071" y="5860599"/>
            <a:ext cx="3059085" cy="1"/>
          </a:xfrm>
          <a:prstGeom prst="straightConnector1">
            <a:avLst/>
          </a:prstGeom>
          <a:noFill/>
          <a:ln w="762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754A503-8829-1339-AC02-D9AFD98C03F9}"/>
              </a:ext>
            </a:extLst>
          </p:cNvPr>
          <p:cNvSpPr/>
          <p:nvPr/>
        </p:nvSpPr>
        <p:spPr bwMode="auto">
          <a:xfrm>
            <a:off x="5949042" y="9855456"/>
            <a:ext cx="13017456" cy="1055355"/>
          </a:xfrm>
          <a:prstGeom prst="round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Microsoft.Extensions.AI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52F43D-A871-82CB-54A3-7C47F1C5CD75}"/>
              </a:ext>
            </a:extLst>
          </p:cNvPr>
          <p:cNvGrpSpPr/>
          <p:nvPr/>
        </p:nvGrpSpPr>
        <p:grpSpPr>
          <a:xfrm>
            <a:off x="11557879" y="4789174"/>
            <a:ext cx="7408619" cy="4729289"/>
            <a:chOff x="4600672" y="4789724"/>
            <a:chExt cx="6497139" cy="4147446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F0586405-79A2-2C0A-CDD4-ED27097A2C80}"/>
                </a:ext>
              </a:extLst>
            </p:cNvPr>
            <p:cNvSpPr/>
            <p:nvPr/>
          </p:nvSpPr>
          <p:spPr bwMode="auto">
            <a:xfrm>
              <a:off x="4619949" y="4789724"/>
              <a:ext cx="6477862" cy="4147446"/>
            </a:xfrm>
            <a:prstGeom prst="roundRect">
              <a:avLst/>
            </a:prstGeom>
            <a:noFill/>
            <a:ln w="9525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6632F2A-3202-7873-D9D2-0604E038E51F}"/>
                </a:ext>
              </a:extLst>
            </p:cNvPr>
            <p:cNvSpPr txBox="1"/>
            <p:nvPr/>
          </p:nvSpPr>
          <p:spPr>
            <a:xfrm>
              <a:off x="4600672" y="7443642"/>
              <a:ext cx="6439681" cy="50147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36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Microsoft </a:t>
              </a:r>
              <a:r>
                <a:rPr kumimoji="0" lang="en-US" sz="360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Agent Framework</a:t>
              </a:r>
              <a:endParaRPr kumimoji="0" lang="en-US" sz="36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Segoe Sans Text"/>
              </a:endParaRPr>
            </a:p>
          </p:txBody>
        </p:sp>
        <p:pic>
          <p:nvPicPr>
            <p:cNvPr id="34" name="Picture 33" descr="A purple molecule structure on a black background&#10;&#10;AI-generated content may be incorrect.">
              <a:extLst>
                <a:ext uri="{FF2B5EF4-FFF2-40B4-BE49-F238E27FC236}">
                  <a16:creationId xmlns:a16="http://schemas.microsoft.com/office/drawing/2014/main" id="{A67B9FFA-3814-F1DE-BC05-858FBDFE1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6803" y="5182155"/>
              <a:ext cx="2064154" cy="2064154"/>
            </a:xfrm>
            <a:prstGeom prst="rect">
              <a:avLst/>
            </a:prstGeom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A3FD35-5EFE-6769-F660-4E3E1177523E}"/>
              </a:ext>
            </a:extLst>
          </p:cNvPr>
          <p:cNvCxnSpPr>
            <a:cxnSpLocks/>
          </p:cNvCxnSpPr>
          <p:nvPr/>
        </p:nvCxnSpPr>
        <p:spPr>
          <a:xfrm>
            <a:off x="8518071" y="8409717"/>
            <a:ext cx="3039808" cy="0"/>
          </a:xfrm>
          <a:prstGeom prst="straightConnector1">
            <a:avLst/>
          </a:prstGeom>
          <a:noFill/>
          <a:ln w="762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62FA6C-3755-B85F-12EE-B060406EE168}"/>
              </a:ext>
            </a:extLst>
          </p:cNvPr>
          <p:cNvGrpSpPr/>
          <p:nvPr/>
        </p:nvGrpSpPr>
        <p:grpSpPr>
          <a:xfrm>
            <a:off x="4906723" y="5236307"/>
            <a:ext cx="4391053" cy="1812863"/>
            <a:chOff x="6072130" y="5417764"/>
            <a:chExt cx="3568546" cy="1473288"/>
          </a:xfrm>
        </p:grpSpPr>
        <p:pic>
          <p:nvPicPr>
            <p:cNvPr id="6" name="Picture 4" descr="Semantic Kernel's new icon and the art of teamwork ...">
              <a:extLst>
                <a:ext uri="{FF2B5EF4-FFF2-40B4-BE49-F238E27FC236}">
                  <a16:creationId xmlns:a16="http://schemas.microsoft.com/office/drawing/2014/main" id="{87CF16AD-95E8-ADED-B0E6-B75F64AAE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505" y="5417764"/>
              <a:ext cx="939797" cy="93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9EBCE0-FE3C-B7F7-60E9-DAAAB88DACE3}"/>
                </a:ext>
              </a:extLst>
            </p:cNvPr>
            <p:cNvSpPr txBox="1"/>
            <p:nvPr/>
          </p:nvSpPr>
          <p:spPr>
            <a:xfrm>
              <a:off x="6072130" y="6521720"/>
              <a:ext cx="3568546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Semantic Kernel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Segoe Sans Tex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E69B6E-3E39-FE38-6556-F697D347422D}"/>
              </a:ext>
            </a:extLst>
          </p:cNvPr>
          <p:cNvGrpSpPr/>
          <p:nvPr/>
        </p:nvGrpSpPr>
        <p:grpSpPr>
          <a:xfrm>
            <a:off x="4906723" y="7684379"/>
            <a:ext cx="4391053" cy="1812862"/>
            <a:chOff x="6072130" y="7850768"/>
            <a:chExt cx="3568546" cy="1473287"/>
          </a:xfrm>
        </p:grpSpPr>
        <p:pic>
          <p:nvPicPr>
            <p:cNvPr id="7" name="Picture 4" descr="AutoGen - Reviews, Pros &amp; Cons | Companies using AutoGen">
              <a:extLst>
                <a:ext uri="{FF2B5EF4-FFF2-40B4-BE49-F238E27FC236}">
                  <a16:creationId xmlns:a16="http://schemas.microsoft.com/office/drawing/2014/main" id="{52A02FA0-131C-660D-D3B7-B7EE4C640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505" y="7850768"/>
              <a:ext cx="939797" cy="939797"/>
            </a:xfrm>
            <a:prstGeom prst="roundRect">
              <a:avLst>
                <a:gd name="adj" fmla="val 10381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BA3420-C231-7722-D695-83CAD372411C}"/>
                </a:ext>
              </a:extLst>
            </p:cNvPr>
            <p:cNvSpPr txBox="1"/>
            <p:nvPr/>
          </p:nvSpPr>
          <p:spPr>
            <a:xfrm>
              <a:off x="6072130" y="8954723"/>
              <a:ext cx="3568546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AutoGen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Segoe Sans Tex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0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B0044-A756-6168-5CC2-E73DF13FE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FA49DF-2114-71AA-DC89-F232335D0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3658" y="3540699"/>
            <a:ext cx="7858892" cy="1890091"/>
          </a:xfrm>
        </p:spPr>
        <p:txBody>
          <a:bodyPr/>
          <a:lstStyle/>
          <a:p>
            <a:r>
              <a:rPr lang="en-US"/>
              <a:t>Microsoft Agent Framework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9E735-CD8E-8964-CDDA-D362D435BB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3657" y="6543305"/>
            <a:ext cx="7642035" cy="61956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  <a:latin typeface="Aptos" panose="020B0004020202020204" pitchFamily="34" charset="0"/>
              </a:rPr>
              <a:t>Unified foundation for building  AI agents and multi-agent workflows</a:t>
            </a:r>
          </a:p>
          <a:p>
            <a:endParaRPr lang="en-US">
              <a:solidFill>
                <a:schemeClr val="bg2"/>
              </a:solidFill>
              <a:latin typeface="Aptos" panose="020B0004020202020204" pitchFamily="34" charset="0"/>
            </a:endParaRPr>
          </a:p>
          <a:p>
            <a:r>
              <a:rPr lang="en-US">
                <a:solidFill>
                  <a:schemeClr val="bg2"/>
                </a:solidFill>
                <a:latin typeface="Aptos" panose="020B0004020202020204" pitchFamily="34" charset="0"/>
              </a:rPr>
              <a:t>Interactive developer UI for agent development, testing, and debugging workflows</a:t>
            </a:r>
          </a:p>
          <a:p>
            <a:endParaRPr lang="en-US">
              <a:solidFill>
                <a:schemeClr val="bg2"/>
              </a:solidFill>
              <a:latin typeface="Aptos" panose="020B0004020202020204" pitchFamily="34" charset="0"/>
            </a:endParaRPr>
          </a:p>
          <a:p>
            <a:r>
              <a:rPr lang="en-US">
                <a:solidFill>
                  <a:schemeClr val="bg2"/>
                </a:solidFill>
                <a:latin typeface="Aptos" panose="020B0004020202020204" pitchFamily="34" charset="0"/>
              </a:rPr>
              <a:t>Built on open standards for interoperability </a:t>
            </a:r>
            <a:br>
              <a:rPr lang="en-US">
                <a:solidFill>
                  <a:schemeClr val="bg2"/>
                </a:solidFill>
                <a:latin typeface="Aptos" panose="020B0004020202020204" pitchFamily="34" charset="0"/>
              </a:rPr>
            </a:br>
            <a:r>
              <a:rPr lang="en-US">
                <a:solidFill>
                  <a:schemeClr val="bg2"/>
                </a:solidFill>
                <a:latin typeface="Aptos" panose="020B0004020202020204" pitchFamily="34" charset="0"/>
              </a:rPr>
              <a:t>and flexibility</a:t>
            </a:r>
          </a:p>
          <a:p>
            <a:endParaRPr lang="en-US">
              <a:solidFill>
                <a:schemeClr val="bg2"/>
              </a:solidFill>
              <a:latin typeface="Aptos" panose="020B0004020202020204" pitchFamily="34" charset="0"/>
            </a:endParaRPr>
          </a:p>
          <a:p>
            <a:r>
              <a:rPr lang="en-US">
                <a:solidFill>
                  <a:schemeClr val="bg2"/>
                </a:solidFill>
                <a:latin typeface="Aptos" panose="020B0004020202020204" pitchFamily="34" charset="0"/>
              </a:rPr>
              <a:t>Community-driven, open-source and  extensible by design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353FEA7-EDFD-0AB8-6145-C55B7AEBD00B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8"/>
          <a:stretch>
            <a:fillRect/>
          </a:stretch>
        </p:blipFill>
        <p:spPr>
          <a:xfrm>
            <a:off x="10544175" y="1143000"/>
            <a:ext cx="12687300" cy="113157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r="271"/>
            </a:stretch>
          </a:blipFill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A7640B-F929-FAE7-99CB-98C9212CF25B}"/>
              </a:ext>
            </a:extLst>
          </p:cNvPr>
          <p:cNvSpPr/>
          <p:nvPr/>
        </p:nvSpPr>
        <p:spPr>
          <a:xfrm>
            <a:off x="1153845" y="2564415"/>
            <a:ext cx="2829576" cy="60439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</a:gsLst>
            <a:lin ang="30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spc="300">
                <a:solidFill>
                  <a:schemeClr val="tx1"/>
                </a:solidFill>
                <a:latin typeface="Aptos" panose="020B0004020202020204" pitchFamily="34" charset="0"/>
              </a:rPr>
              <a:t>Public Preview</a:t>
            </a:r>
            <a:endParaRPr kumimoji="0" lang="en-US" sz="2200" u="none" strike="noStrike" kern="1200" cap="none" spc="30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27822CB-9155-CCC7-8B52-7D31D50B92E4}"/>
              </a:ext>
            </a:extLst>
          </p:cNvPr>
          <p:cNvSpPr txBox="1">
            <a:spLocks/>
          </p:cNvSpPr>
          <p:nvPr/>
        </p:nvSpPr>
        <p:spPr>
          <a:xfrm>
            <a:off x="1113658" y="5802381"/>
            <a:ext cx="4264573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/>
              <a:t>aka.ms/</a:t>
            </a:r>
            <a:r>
              <a:rPr lang="en-US" sz="2400" err="1"/>
              <a:t>AgentFramework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9102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B70DE-C877-F99B-1DCB-AB1C25040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ontent Placeholder 2">
            <a:extLst>
              <a:ext uri="{FF2B5EF4-FFF2-40B4-BE49-F238E27FC236}">
                <a16:creationId xmlns:a16="http://schemas.microsoft.com/office/drawing/2014/main" id="{803805BB-4414-4909-7F18-8D22215327E4}"/>
              </a:ext>
            </a:extLst>
          </p:cNvPr>
          <p:cNvSpPr txBox="1">
            <a:spLocks/>
          </p:cNvSpPr>
          <p:nvPr/>
        </p:nvSpPr>
        <p:spPr>
          <a:xfrm>
            <a:off x="1341683" y="3017656"/>
            <a:ext cx="7132320" cy="7610941"/>
          </a:xfrm>
          <a:prstGeom prst="roundRect">
            <a:avLst>
              <a:gd name="adj" fmla="val 7986"/>
            </a:avLst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vert="horz" lIns="365760" tIns="182880" rIns="365760" bIns="18288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/>
              <a:t>MCP Clients </a:t>
            </a:r>
          </a:p>
          <a:p>
            <a:pPr marL="0" indent="0" algn="ctr">
              <a:buNone/>
            </a:pPr>
            <a:r>
              <a:rPr lang="en-US" sz="2400"/>
              <a:t>Call </a:t>
            </a:r>
            <a:r>
              <a:rPr lang="en-US" sz="2400" b="1"/>
              <a:t>tools </a:t>
            </a:r>
          </a:p>
          <a:p>
            <a:pPr marL="0" indent="0" algn="ctr">
              <a:buNone/>
            </a:pPr>
            <a:r>
              <a:rPr lang="en-US" sz="2400"/>
              <a:t>Request r</a:t>
            </a:r>
            <a:r>
              <a:rPr lang="en-US" sz="2400" b="1"/>
              <a:t>esources</a:t>
            </a:r>
          </a:p>
          <a:p>
            <a:pPr marL="0" indent="0" algn="ctr">
              <a:buNone/>
            </a:pPr>
            <a:r>
              <a:rPr lang="en-US" sz="2400"/>
              <a:t>Get </a:t>
            </a:r>
            <a:r>
              <a:rPr lang="en-US" sz="2400" b="1"/>
              <a:t>prompts </a:t>
            </a:r>
          </a:p>
        </p:txBody>
      </p:sp>
      <p:sp>
        <p:nvSpPr>
          <p:cNvPr id="1036" name="Content Placeholder 3">
            <a:extLst>
              <a:ext uri="{FF2B5EF4-FFF2-40B4-BE49-F238E27FC236}">
                <a16:creationId xmlns:a16="http://schemas.microsoft.com/office/drawing/2014/main" id="{9671132C-8B55-B5A5-2D8A-781ADAC602F2}"/>
              </a:ext>
            </a:extLst>
          </p:cNvPr>
          <p:cNvSpPr txBox="1">
            <a:spLocks/>
          </p:cNvSpPr>
          <p:nvPr/>
        </p:nvSpPr>
        <p:spPr>
          <a:xfrm>
            <a:off x="15891399" y="2985509"/>
            <a:ext cx="7132320" cy="7306286"/>
          </a:xfrm>
          <a:prstGeom prst="roundRect">
            <a:avLst>
              <a:gd name="adj" fmla="val 10880"/>
            </a:avLst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vert="horz" lIns="365760" tIns="182880" rIns="365760" bIns="18288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/>
              <a:t>MCP Servers </a:t>
            </a:r>
          </a:p>
          <a:p>
            <a:pPr marL="0" indent="0" algn="ctr">
              <a:buNone/>
            </a:pPr>
            <a:r>
              <a:rPr lang="en-US" sz="2400"/>
              <a:t>Expose </a:t>
            </a:r>
            <a:r>
              <a:rPr lang="en-US" sz="2400" b="1"/>
              <a:t>tools</a:t>
            </a:r>
            <a:r>
              <a:rPr lang="en-US" sz="2400"/>
              <a:t> </a:t>
            </a:r>
          </a:p>
          <a:p>
            <a:pPr marL="0" indent="0" algn="ctr">
              <a:buNone/>
            </a:pPr>
            <a:r>
              <a:rPr lang="en-US" sz="2400"/>
              <a:t>Expose</a:t>
            </a:r>
            <a:r>
              <a:rPr lang="en-US" sz="2400" b="1"/>
              <a:t> resources</a:t>
            </a:r>
          </a:p>
          <a:p>
            <a:pPr marL="0" indent="0" algn="ctr">
              <a:buNone/>
            </a:pPr>
            <a:r>
              <a:rPr lang="en-US" sz="2400"/>
              <a:t>Expose </a:t>
            </a:r>
            <a:r>
              <a:rPr lang="en-US" sz="2400" b="1"/>
              <a:t>prompts </a:t>
            </a:r>
          </a:p>
        </p:txBody>
      </p: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34569160-A7DC-EAAA-35D8-ED73A8E3A502}"/>
              </a:ext>
            </a:extLst>
          </p:cNvPr>
          <p:cNvCxnSpPr>
            <a:cxnSpLocks/>
          </p:cNvCxnSpPr>
          <p:nvPr/>
        </p:nvCxnSpPr>
        <p:spPr>
          <a:xfrm flipV="1">
            <a:off x="8495776" y="4382912"/>
            <a:ext cx="7395623" cy="1937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black and blue logo&#10;&#10;AI-generated content may be incorrect.">
            <a:extLst>
              <a:ext uri="{FF2B5EF4-FFF2-40B4-BE49-F238E27FC236}">
                <a16:creationId xmlns:a16="http://schemas.microsoft.com/office/drawing/2014/main" id="{89372141-C585-E9AC-8EBA-8B2BFC6963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44457" y="6043465"/>
            <a:ext cx="1134714" cy="1133937"/>
          </a:xfrm>
          <a:prstGeom prst="rect">
            <a:avLst/>
          </a:prstGeom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7682D92C-6B19-BE66-C8A2-4C60E6C263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870" y="6520668"/>
            <a:ext cx="1190102" cy="1217519"/>
          </a:xfrm>
          <a:prstGeom prst="rect">
            <a:avLst/>
          </a:prstGeom>
          <a:noFill/>
          <a:effectLst/>
        </p:spPr>
      </p:pic>
      <p:pic>
        <p:nvPicPr>
          <p:cNvPr id="55" name="Picture 8" descr="Microsoft Azure Logo, symbol, meaning, history, PNG, brand">
            <a:extLst>
              <a:ext uri="{FF2B5EF4-FFF2-40B4-BE49-F238E27FC236}">
                <a16:creationId xmlns:a16="http://schemas.microsoft.com/office/drawing/2014/main" id="{1ACB37D7-B319-550B-E883-F00420E91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6394" y="6520668"/>
            <a:ext cx="1984442" cy="113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GitHub logo PNG">
            <a:extLst>
              <a:ext uri="{FF2B5EF4-FFF2-40B4-BE49-F238E27FC236}">
                <a16:creationId xmlns:a16="http://schemas.microsoft.com/office/drawing/2014/main" id="{584C9213-8736-D838-D3E1-EDD8B7BE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764081" y="6440010"/>
            <a:ext cx="1201955" cy="121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Graphic 90">
            <a:extLst>
              <a:ext uri="{FF2B5EF4-FFF2-40B4-BE49-F238E27FC236}">
                <a16:creationId xmlns:a16="http://schemas.microsoft.com/office/drawing/2014/main" id="{7C1067FC-0119-8EF0-6AD9-1CC2410F59D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1052" y="6387304"/>
            <a:ext cx="1461289" cy="1461289"/>
          </a:xfrm>
          <a:prstGeom prst="rect">
            <a:avLst/>
          </a:prstGeom>
          <a:effectLst/>
        </p:spPr>
      </p:pic>
      <p:sp>
        <p:nvSpPr>
          <p:cNvPr id="1033" name="Title 1032">
            <a:extLst>
              <a:ext uri="{FF2B5EF4-FFF2-40B4-BE49-F238E27FC236}">
                <a16:creationId xmlns:a16="http://schemas.microsoft.com/office/drawing/2014/main" id="{6D508C82-7C0A-DE8D-FCE7-21847A36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Context Protocol (MCP)</a:t>
            </a:r>
          </a:p>
        </p:txBody>
      </p:sp>
      <p:pic>
        <p:nvPicPr>
          <p:cNvPr id="1056" name="Picture 6">
            <a:extLst>
              <a:ext uri="{FF2B5EF4-FFF2-40B4-BE49-F238E27FC236}">
                <a16:creationId xmlns:a16="http://schemas.microsoft.com/office/drawing/2014/main" id="{2E3F5177-5605-341D-32F7-C80E5F034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6463501" y="6604247"/>
            <a:ext cx="1201954" cy="1050358"/>
          </a:xfrm>
          <a:prstGeom prst="rect">
            <a:avLst/>
          </a:prstGeom>
          <a:noFill/>
        </p:spPr>
      </p:pic>
      <p:pic>
        <p:nvPicPr>
          <p:cNvPr id="1059" name="Picture 3" descr="playwrights - Clip Art Library">
            <a:extLst>
              <a:ext uri="{FF2B5EF4-FFF2-40B4-BE49-F238E27FC236}">
                <a16:creationId xmlns:a16="http://schemas.microsoft.com/office/drawing/2014/main" id="{A386ADAC-7F4B-38E5-F0BB-1B58A703E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1195" y="6430588"/>
            <a:ext cx="1717547" cy="12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Content Placeholder 2">
            <a:extLst>
              <a:ext uri="{FF2B5EF4-FFF2-40B4-BE49-F238E27FC236}">
                <a16:creationId xmlns:a16="http://schemas.microsoft.com/office/drawing/2014/main" id="{F4771DCA-010C-4D34-F145-057888607FA4}"/>
              </a:ext>
            </a:extLst>
          </p:cNvPr>
          <p:cNvSpPr txBox="1">
            <a:spLocks/>
          </p:cNvSpPr>
          <p:nvPr/>
        </p:nvSpPr>
        <p:spPr>
          <a:xfrm>
            <a:off x="1341683" y="8618687"/>
            <a:ext cx="7132320" cy="3170542"/>
          </a:xfrm>
          <a:prstGeom prst="roundRect">
            <a:avLst>
              <a:gd name="adj" fmla="val 7986"/>
            </a:avLst>
          </a:prstGeom>
          <a:solidFill>
            <a:schemeClr val="tx2">
              <a:lumMod val="75000"/>
              <a:lumOff val="25000"/>
            </a:schemeClr>
          </a:solidFill>
        </p:spPr>
        <p:txBody>
          <a:bodyPr vert="horz" lIns="365760" tIns="182880" rIns="365760" bIns="18288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/>
              <a:t>Your agentic app</a:t>
            </a:r>
            <a:endParaRPr lang="en-US" sz="2400"/>
          </a:p>
        </p:txBody>
      </p:sp>
      <p:sp>
        <p:nvSpPr>
          <p:cNvPr id="1061" name="Content Placeholder 3">
            <a:extLst>
              <a:ext uri="{FF2B5EF4-FFF2-40B4-BE49-F238E27FC236}">
                <a16:creationId xmlns:a16="http://schemas.microsoft.com/office/drawing/2014/main" id="{67BF5F7D-75C9-576F-4A88-5B3B9D6802AF}"/>
              </a:ext>
            </a:extLst>
          </p:cNvPr>
          <p:cNvSpPr txBox="1">
            <a:spLocks/>
          </p:cNvSpPr>
          <p:nvPr/>
        </p:nvSpPr>
        <p:spPr>
          <a:xfrm>
            <a:off x="15891399" y="8586540"/>
            <a:ext cx="7132320" cy="3202687"/>
          </a:xfrm>
          <a:prstGeom prst="roundRect">
            <a:avLst>
              <a:gd name="adj" fmla="val 10880"/>
            </a:avLst>
          </a:prstGeom>
          <a:solidFill>
            <a:schemeClr val="tx2">
              <a:lumMod val="75000"/>
              <a:lumOff val="25000"/>
            </a:schemeClr>
          </a:solidFill>
        </p:spPr>
        <p:txBody>
          <a:bodyPr vert="horz" lIns="365760" tIns="182880" rIns="365760" bIns="18288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/>
              <a:t>Your MCP server</a:t>
            </a:r>
            <a:endParaRPr lang="en-US" sz="2400"/>
          </a:p>
        </p:txBody>
      </p: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97DB4884-9BB2-CF47-F642-E2BE98DCAF62}"/>
              </a:ext>
            </a:extLst>
          </p:cNvPr>
          <p:cNvCxnSpPr>
            <a:cxnSpLocks/>
            <a:stCxn id="1060" idx="3"/>
            <a:endCxn id="1061" idx="1"/>
          </p:cNvCxnSpPr>
          <p:nvPr/>
        </p:nvCxnSpPr>
        <p:spPr>
          <a:xfrm flipV="1">
            <a:off x="8474003" y="10187884"/>
            <a:ext cx="7417396" cy="1607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3" name="Picture 4" descr="Where to get the new C# logo image? · Issue #5912 · dotnet/vscode ...">
            <a:extLst>
              <a:ext uri="{FF2B5EF4-FFF2-40B4-BE49-F238E27FC236}">
                <a16:creationId xmlns:a16="http://schemas.microsoft.com/office/drawing/2014/main" id="{F7E02F9D-B166-54D4-752C-3AE1C540A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9366" y="9877530"/>
            <a:ext cx="1176386" cy="117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TextBox 1063">
            <a:extLst>
              <a:ext uri="{FF2B5EF4-FFF2-40B4-BE49-F238E27FC236}">
                <a16:creationId xmlns:a16="http://schemas.microsoft.com/office/drawing/2014/main" id="{6DDB446F-9BC3-B955-57DC-846C85C93329}"/>
              </a:ext>
            </a:extLst>
          </p:cNvPr>
          <p:cNvSpPr txBox="1"/>
          <p:nvPr/>
        </p:nvSpPr>
        <p:spPr>
          <a:xfrm>
            <a:off x="18199168" y="11131644"/>
            <a:ext cx="25167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MCP C# SDK 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D799EE55-5A1A-4940-B13A-B95B4F6100F0}"/>
              </a:ext>
            </a:extLst>
          </p:cNvPr>
          <p:cNvSpPr txBox="1"/>
          <p:nvPr/>
        </p:nvSpPr>
        <p:spPr>
          <a:xfrm>
            <a:off x="2496657" y="11131644"/>
            <a:ext cx="4822372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Microsoft </a:t>
            </a:r>
            <a:r>
              <a:rPr kumimoji="0" lang="en-US" sz="240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Agent Framework</a:t>
            </a:r>
            <a:endParaRPr kumimoji="0" lang="en-US" sz="24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Segoe Sans Text"/>
            </a:endParaRPr>
          </a:p>
        </p:txBody>
      </p:sp>
      <p:pic>
        <p:nvPicPr>
          <p:cNvPr id="1066" name="Picture 1065" descr="A purple molecule structure on a black background&#10;&#10;AI-generated content may be incorrect.">
            <a:extLst>
              <a:ext uri="{FF2B5EF4-FFF2-40B4-BE49-F238E27FC236}">
                <a16:creationId xmlns:a16="http://schemas.microsoft.com/office/drawing/2014/main" id="{8DFE234B-F6D8-DA59-F60E-EE94532C76A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903" y="9756015"/>
            <a:ext cx="1497881" cy="1497881"/>
          </a:xfrm>
          <a:prstGeom prst="rect">
            <a:avLst/>
          </a:prstGeom>
        </p:spPr>
      </p:pic>
      <p:cxnSp>
        <p:nvCxnSpPr>
          <p:cNvPr id="1067" name="Straight Arrow Connector 1066">
            <a:extLst>
              <a:ext uri="{FF2B5EF4-FFF2-40B4-BE49-F238E27FC236}">
                <a16:creationId xmlns:a16="http://schemas.microsoft.com/office/drawing/2014/main" id="{CFAC6F9E-92B1-510B-59FD-A8C4CB13EE8A}"/>
              </a:ext>
            </a:extLst>
          </p:cNvPr>
          <p:cNvCxnSpPr>
            <a:cxnSpLocks/>
          </p:cNvCxnSpPr>
          <p:nvPr/>
        </p:nvCxnSpPr>
        <p:spPr>
          <a:xfrm>
            <a:off x="8495776" y="7177057"/>
            <a:ext cx="739562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8" name="TextBox 1067">
            <a:extLst>
              <a:ext uri="{FF2B5EF4-FFF2-40B4-BE49-F238E27FC236}">
                <a16:creationId xmlns:a16="http://schemas.microsoft.com/office/drawing/2014/main" id="{17A7D624-CE32-F0F4-0313-2C141E97FC94}"/>
              </a:ext>
            </a:extLst>
          </p:cNvPr>
          <p:cNvSpPr txBox="1"/>
          <p:nvPr/>
        </p:nvSpPr>
        <p:spPr>
          <a:xfrm>
            <a:off x="11045145" y="6887903"/>
            <a:ext cx="2296885" cy="523220"/>
          </a:xfrm>
          <a:prstGeom prst="rect">
            <a:avLst/>
          </a:prstGeom>
          <a:solidFill>
            <a:srgbClr val="1F1E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4429067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24875-CB40-9441-C8C1-1E5F6B1BF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61742-D8FC-8F31-6C64-72C3C800F7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914400"/>
            <a:ext cx="24387175" cy="1108075"/>
          </a:xfrm>
        </p:spPr>
        <p:txBody>
          <a:bodyPr/>
          <a:lstStyle/>
          <a:p>
            <a:pPr algn="ctr"/>
            <a:r>
              <a:rPr lang="en-US"/>
              <a:t>An agent enhanced by MCP</a:t>
            </a:r>
          </a:p>
        </p:txBody>
      </p:sp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57473778-C6B4-67FB-AD1C-612ABA6FD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792584" y="4745624"/>
            <a:ext cx="5493070" cy="3879824"/>
          </a:xfrm>
          <a:prstGeom prst="roundRect">
            <a:avLst>
              <a:gd name="adj" fmla="val 18484"/>
            </a:avLst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203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000" kern="0" err="1">
              <a:solidFill>
                <a:schemeClr val="bg1"/>
              </a:solidFill>
              <a:latin typeface="Segoe UI"/>
              <a:cs typeface="Segoe UI Light" panose="020B0502040204020203" pitchFamily="34" charset="0"/>
            </a:endParaRPr>
          </a:p>
        </p:txBody>
      </p:sp>
      <p:sp>
        <p:nvSpPr>
          <p:cNvPr id="5" name="Rounded Rectangle 12">
            <a:extLst>
              <a:ext uri="{FF2B5EF4-FFF2-40B4-BE49-F238E27FC236}">
                <a16:creationId xmlns:a16="http://schemas.microsoft.com/office/drawing/2014/main" id="{B2486012-14C0-A7C8-355D-4A37C09C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972320" y="3559012"/>
            <a:ext cx="6442538" cy="5066440"/>
          </a:xfrm>
          <a:prstGeom prst="roundRect">
            <a:avLst>
              <a:gd name="adj" fmla="val 12124"/>
            </a:avLst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203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000" kern="0">
              <a:solidFill>
                <a:schemeClr val="bg1"/>
              </a:solidFill>
              <a:latin typeface="Segoe UI"/>
              <a:cs typeface="Segoe UI Light" panose="020B0502040204020203" pitchFamily="34" charset="0"/>
            </a:endParaRPr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3C54A08F-BB0B-ED72-BABC-86E5D9DD3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101520" y="4745624"/>
            <a:ext cx="5493070" cy="3879828"/>
          </a:xfrm>
          <a:prstGeom prst="roundRect">
            <a:avLst>
              <a:gd name="adj" fmla="val 17098"/>
            </a:avLst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203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000" kern="0" err="1">
              <a:solidFill>
                <a:schemeClr val="bg1"/>
              </a:solidFill>
              <a:latin typeface="Segoe UI"/>
              <a:cs typeface="Segoe UI Light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C18360-CDFB-DEDB-551A-A4FD830B5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49663" y="8245901"/>
            <a:ext cx="3887848" cy="2015342"/>
            <a:chOff x="5108290" y="4122950"/>
            <a:chExt cx="1943924" cy="100767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EFD57BE9-E406-084E-1011-716DAA358D8F}"/>
                </a:ext>
              </a:extLst>
            </p:cNvPr>
            <p:cNvSpPr/>
            <p:nvPr/>
          </p:nvSpPr>
          <p:spPr bwMode="auto">
            <a:xfrm>
              <a:off x="5108290" y="4122950"/>
              <a:ext cx="248864" cy="100767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649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8F017A4D-F09B-FDEA-3971-97F6188D4D1D}"/>
                </a:ext>
              </a:extLst>
            </p:cNvPr>
            <p:cNvSpPr/>
            <p:nvPr/>
          </p:nvSpPr>
          <p:spPr bwMode="auto">
            <a:xfrm>
              <a:off x="6803351" y="4122950"/>
              <a:ext cx="248863" cy="100767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649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B42BEF-E15B-1C67-7665-106B88EAB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08779" y="6104103"/>
            <a:ext cx="9798236" cy="678978"/>
            <a:chOff x="3653596" y="3052051"/>
            <a:chExt cx="4899118" cy="339489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1CF1DB1A-F583-E83D-1245-4F10052223AB}"/>
                </a:ext>
              </a:extLst>
            </p:cNvPr>
            <p:cNvSpPr/>
            <p:nvPr/>
          </p:nvSpPr>
          <p:spPr bwMode="auto">
            <a:xfrm>
              <a:off x="3653596" y="3052051"/>
              <a:ext cx="939506" cy="339489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649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DB64F03A-868D-EA67-1BA2-C87C220516A8}"/>
                </a:ext>
              </a:extLst>
            </p:cNvPr>
            <p:cNvSpPr/>
            <p:nvPr/>
          </p:nvSpPr>
          <p:spPr bwMode="auto">
            <a:xfrm>
              <a:off x="7613208" y="3052051"/>
              <a:ext cx="939506" cy="339489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649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Rectangle: Rounded Corners 12">
            <a:extLst>
              <a:ext uri="{FF2B5EF4-FFF2-40B4-BE49-F238E27FC236}">
                <a16:creationId xmlns:a16="http://schemas.microsoft.com/office/drawing/2014/main" id="{936D8E49-1C7E-7126-BA70-9BE1A21EFD9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9915075" y="4908344"/>
            <a:ext cx="4564916" cy="738664"/>
          </a:xfrm>
          <a:prstGeom prst="roundRect">
            <a:avLst>
              <a:gd name="adj" fmla="val 31494"/>
            </a:avLst>
          </a:prstGeom>
          <a:solidFill>
            <a:srgbClr val="C03BC4"/>
          </a:solidFill>
        </p:spPr>
        <p:txBody>
          <a:bodyPr wrap="square" lIns="0" tIns="0" rIns="0" bIns="9144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defTabSz="4551700">
              <a:spcBef>
                <a:spcPts val="400"/>
              </a:spcBef>
              <a:tabLst>
                <a:tab pos="7402478" algn="l"/>
              </a:tabLst>
              <a:defRPr/>
            </a:pPr>
            <a:r>
              <a:rPr lang="en-US" sz="3200" b="0">
                <a:solidFill>
                  <a:schemeClr val="bg1"/>
                </a:solidFill>
                <a:latin typeface="Segoe Sans Display" pitchFamily="2" charset="0"/>
                <a:cs typeface="Segoe Sans Display" pitchFamily="2" charset="0"/>
              </a:rPr>
              <a:t>LLM</a:t>
            </a:r>
          </a:p>
        </p:txBody>
      </p:sp>
      <p:sp>
        <p:nvSpPr>
          <p:cNvPr id="15" name="Rectangle: Rounded Corners 12">
            <a:extLst>
              <a:ext uri="{FF2B5EF4-FFF2-40B4-BE49-F238E27FC236}">
                <a16:creationId xmlns:a16="http://schemas.microsoft.com/office/drawing/2014/main" id="{7B7592E5-3A48-6F38-8193-987FF5E6DA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9915075" y="6044416"/>
            <a:ext cx="4564916" cy="738664"/>
          </a:xfrm>
          <a:prstGeom prst="roundRect">
            <a:avLst>
              <a:gd name="adj" fmla="val 31494"/>
            </a:avLst>
          </a:prstGeom>
          <a:solidFill>
            <a:srgbClr val="8661C5"/>
          </a:solidFill>
        </p:spPr>
        <p:txBody>
          <a:bodyPr wrap="square" lIns="0" tIns="0" rIns="0" bIns="9144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defTabSz="4551700">
              <a:spcBef>
                <a:spcPts val="400"/>
              </a:spcBef>
              <a:tabLst>
                <a:tab pos="7402478" algn="l"/>
              </a:tabLst>
              <a:defRPr/>
            </a:pPr>
            <a:r>
              <a:rPr lang="en-US" sz="3200" b="0">
                <a:solidFill>
                  <a:schemeClr val="bg1"/>
                </a:solidFill>
                <a:latin typeface="Segoe Sans Display" pitchFamily="2" charset="0"/>
                <a:cs typeface="Segoe Sans Display" pitchFamily="2" charset="0"/>
              </a:rPr>
              <a:t>Instructions</a:t>
            </a:r>
          </a:p>
        </p:txBody>
      </p:sp>
      <p:sp>
        <p:nvSpPr>
          <p:cNvPr id="16" name="Rectangle: Rounded Corners 12">
            <a:extLst>
              <a:ext uri="{FF2B5EF4-FFF2-40B4-BE49-F238E27FC236}">
                <a16:creationId xmlns:a16="http://schemas.microsoft.com/office/drawing/2014/main" id="{557201CB-0DFA-FA1F-A31C-7B530034F86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9915075" y="7180488"/>
            <a:ext cx="4564916" cy="738664"/>
          </a:xfrm>
          <a:prstGeom prst="roundRect">
            <a:avLst>
              <a:gd name="adj" fmla="val 31494"/>
            </a:avLst>
          </a:prstGeom>
          <a:solidFill>
            <a:srgbClr val="0078D4"/>
          </a:solidFill>
        </p:spPr>
        <p:txBody>
          <a:bodyPr wrap="square" lIns="0" tIns="0" rIns="0" bIns="9144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defTabSz="4551700">
              <a:spcBef>
                <a:spcPts val="400"/>
              </a:spcBef>
              <a:tabLst>
                <a:tab pos="7402478" algn="l"/>
              </a:tabLst>
              <a:defRPr/>
            </a:pPr>
            <a:r>
              <a:rPr lang="en-US" sz="3200" b="0">
                <a:solidFill>
                  <a:schemeClr val="bg1"/>
                </a:solidFill>
                <a:latin typeface="Segoe Sans Display" pitchFamily="2" charset="0"/>
                <a:cs typeface="Segoe Sans Display" pitchFamily="2" charset="0"/>
              </a:rPr>
              <a:t>Tools</a:t>
            </a:r>
          </a:p>
        </p:txBody>
      </p:sp>
      <p:sp>
        <p:nvSpPr>
          <p:cNvPr id="75" name="Rectangle: Rounded Corners 12">
            <a:extLst>
              <a:ext uri="{FF2B5EF4-FFF2-40B4-BE49-F238E27FC236}">
                <a16:creationId xmlns:a16="http://schemas.microsoft.com/office/drawing/2014/main" id="{EEADF692-A12C-3FC2-65B6-A4B614D167D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9797569" y="4908344"/>
            <a:ext cx="4807714" cy="1945396"/>
          </a:xfrm>
          <a:prstGeom prst="roundRect">
            <a:avLst>
              <a:gd name="adj" fmla="val 12813"/>
            </a:avLst>
          </a:prstGeom>
          <a:solidFill>
            <a:srgbClr val="1F1E32"/>
          </a:solidFill>
          <a:ln>
            <a:solidFill>
              <a:schemeClr val="accent3"/>
            </a:solidFill>
          </a:ln>
        </p:spPr>
        <p:txBody>
          <a:bodyPr wrap="square" lIns="0" tIns="0" rIns="0" bIns="9144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defTabSz="4551700">
              <a:spcBef>
                <a:spcPts val="400"/>
              </a:spcBef>
              <a:tabLst>
                <a:tab pos="7402478" algn="l"/>
              </a:tabLst>
              <a:defRPr/>
            </a:pPr>
            <a:r>
              <a:rPr lang="en-US" sz="2800">
                <a:solidFill>
                  <a:schemeClr val="bg1"/>
                </a:solidFill>
                <a:latin typeface="Segoe Sans Display Semibold" pitchFamily="2" charset="0"/>
                <a:cs typeface="Segoe Sans Display Semibold" pitchFamily="2" charset="0"/>
              </a:rPr>
              <a:t>LLM</a:t>
            </a:r>
          </a:p>
          <a:p>
            <a:pPr defTabSz="4551700">
              <a:spcBef>
                <a:spcPts val="400"/>
              </a:spcBef>
              <a:tabLst>
                <a:tab pos="7402478" algn="l"/>
              </a:tabLst>
              <a:defRPr/>
            </a:pPr>
            <a:endParaRPr lang="en-US" sz="2800">
              <a:solidFill>
                <a:schemeClr val="bg1"/>
              </a:solidFill>
              <a:latin typeface="Segoe Sans Display Semibold" pitchFamily="2" charset="0"/>
              <a:cs typeface="Segoe Sans Display Semibold" pitchFamily="2" charset="0"/>
            </a:endParaRPr>
          </a:p>
          <a:p>
            <a:pPr defTabSz="4551700">
              <a:spcBef>
                <a:spcPts val="400"/>
              </a:spcBef>
              <a:tabLst>
                <a:tab pos="7402478" algn="l"/>
              </a:tabLst>
              <a:defRPr/>
            </a:pPr>
            <a:endParaRPr lang="en-US" sz="2800">
              <a:solidFill>
                <a:schemeClr val="bg1"/>
              </a:solidFill>
              <a:latin typeface="Segoe Sans Display Semibold" pitchFamily="2" charset="0"/>
              <a:cs typeface="Segoe Sans Display Semibold" pitchFamily="2" charset="0"/>
            </a:endParaRPr>
          </a:p>
        </p:txBody>
      </p:sp>
      <p:sp>
        <p:nvSpPr>
          <p:cNvPr id="76" name="Rectangle: Rounded Corners 12">
            <a:extLst>
              <a:ext uri="{FF2B5EF4-FFF2-40B4-BE49-F238E27FC236}">
                <a16:creationId xmlns:a16="http://schemas.microsoft.com/office/drawing/2014/main" id="{B560252A-7CD0-FF23-8042-CD95366388F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9915075" y="6014520"/>
            <a:ext cx="4564916" cy="738664"/>
          </a:xfrm>
          <a:prstGeom prst="roundRect">
            <a:avLst>
              <a:gd name="adj" fmla="val 31494"/>
            </a:avLst>
          </a:prstGeom>
          <a:solidFill>
            <a:srgbClr val="1F1E32"/>
          </a:solidFill>
          <a:ln>
            <a:solidFill>
              <a:schemeClr val="accent5">
                <a:lumMod val="90000"/>
              </a:schemeClr>
            </a:solidFill>
          </a:ln>
        </p:spPr>
        <p:txBody>
          <a:bodyPr wrap="square" lIns="0" tIns="0" rIns="0" bIns="9144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defTabSz="4551700">
              <a:spcBef>
                <a:spcPts val="400"/>
              </a:spcBef>
              <a:tabLst>
                <a:tab pos="7402478" algn="l"/>
              </a:tabLst>
              <a:defRPr/>
            </a:pPr>
            <a:r>
              <a:rPr lang="en-US" sz="2800">
                <a:solidFill>
                  <a:schemeClr val="bg1"/>
                </a:solidFill>
                <a:latin typeface="Segoe Sans Display Semibold" pitchFamily="2" charset="0"/>
                <a:cs typeface="Segoe Sans Display Semibold" pitchFamily="2" charset="0"/>
              </a:rPr>
              <a:t>Instructions</a:t>
            </a:r>
          </a:p>
        </p:txBody>
      </p:sp>
      <p:sp>
        <p:nvSpPr>
          <p:cNvPr id="77" name="Rectangle: Rounded Corners 12">
            <a:extLst>
              <a:ext uri="{FF2B5EF4-FFF2-40B4-BE49-F238E27FC236}">
                <a16:creationId xmlns:a16="http://schemas.microsoft.com/office/drawing/2014/main" id="{9A8A32B1-8F33-EDA9-819B-8C8E866B60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9797567" y="7180488"/>
            <a:ext cx="4807714" cy="738664"/>
          </a:xfrm>
          <a:prstGeom prst="roundRect">
            <a:avLst>
              <a:gd name="adj" fmla="val 31494"/>
            </a:avLst>
          </a:prstGeom>
          <a:solidFill>
            <a:srgbClr val="1F1E32"/>
          </a:solidFill>
          <a:ln>
            <a:solidFill>
              <a:schemeClr val="accent3"/>
            </a:solidFill>
          </a:ln>
        </p:spPr>
        <p:txBody>
          <a:bodyPr wrap="square" lIns="0" tIns="0" rIns="0" bIns="9144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9174">
                      <a:srgbClr val="000000"/>
                    </a:gs>
                    <a:gs pos="42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</a:lstStyle>
          <a:p>
            <a:pPr defTabSz="4551700">
              <a:spcBef>
                <a:spcPts val="400"/>
              </a:spcBef>
              <a:tabLst>
                <a:tab pos="7402478" algn="l"/>
              </a:tabLst>
              <a:defRPr/>
            </a:pPr>
            <a:r>
              <a:rPr lang="en-US" sz="2800">
                <a:solidFill>
                  <a:schemeClr val="bg1"/>
                </a:solidFill>
                <a:latin typeface="Segoe Sans Display Semibold" pitchFamily="2" charset="0"/>
                <a:cs typeface="Segoe Sans Display Semibold" pitchFamily="2" charset="0"/>
              </a:rPr>
              <a:t>Tools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AD4884-B3C0-DC82-ECC9-BE0238FE88EE}"/>
              </a:ext>
            </a:extLst>
          </p:cNvPr>
          <p:cNvSpPr txBox="1"/>
          <p:nvPr/>
        </p:nvSpPr>
        <p:spPr>
          <a:xfrm>
            <a:off x="10655246" y="3825862"/>
            <a:ext cx="3076686" cy="73866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algn="ctr" defTabSz="2743200">
              <a:tabLst>
                <a:tab pos="2743200" algn="l"/>
              </a:tabLst>
              <a:defRPr/>
            </a:pPr>
            <a:r>
              <a:rPr lang="en-US" sz="4800" b="1">
                <a:ln w="3175">
                  <a:noFill/>
                </a:ln>
                <a:solidFill>
                  <a:schemeClr val="bg1"/>
                </a:solidFill>
                <a:latin typeface="Segoe Sans Display Semibold" pitchFamily="2" charset="0"/>
                <a:cs typeface="Segoe Sans Display Semibold" pitchFamily="2" charset="0"/>
              </a:rPr>
              <a:t>Agent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3478FA-A40E-F223-5412-67DE108F1484}"/>
              </a:ext>
            </a:extLst>
          </p:cNvPr>
          <p:cNvSpPr txBox="1"/>
          <p:nvPr/>
        </p:nvSpPr>
        <p:spPr>
          <a:xfrm>
            <a:off x="17999242" y="5250454"/>
            <a:ext cx="3076686" cy="55399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algn="ctr" defTabSz="2743200">
              <a:tabLst>
                <a:tab pos="2743200" algn="l"/>
              </a:tabLst>
              <a:defRPr/>
            </a:pPr>
            <a:r>
              <a:rPr lang="en-US" sz="3600" b="1">
                <a:ln w="3175">
                  <a:noFill/>
                </a:ln>
                <a:solidFill>
                  <a:schemeClr val="bg1"/>
                </a:solidFill>
                <a:latin typeface="Segoe Sans Display Semibold" pitchFamily="2" charset="0"/>
                <a:cs typeface="Segoe Sans Display Semibold" pitchFamily="2" charset="0"/>
              </a:rPr>
              <a:t>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F6CDDB-5B1D-5202-FD5B-94B718B83956}"/>
              </a:ext>
            </a:extLst>
          </p:cNvPr>
          <p:cNvSpPr txBox="1"/>
          <p:nvPr/>
        </p:nvSpPr>
        <p:spPr>
          <a:xfrm>
            <a:off x="3230576" y="5239566"/>
            <a:ext cx="3076686" cy="55399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algn="ctr" defTabSz="2743200">
              <a:tabLst>
                <a:tab pos="2743200" algn="l"/>
              </a:tabLst>
              <a:defRPr/>
            </a:pPr>
            <a:r>
              <a:rPr lang="en-US" sz="3600" b="1">
                <a:ln w="3175">
                  <a:noFill/>
                </a:ln>
                <a:solidFill>
                  <a:schemeClr val="bg1"/>
                </a:solidFill>
                <a:latin typeface="Segoe Sans Display Semibold" pitchFamily="2" charset="0"/>
                <a:cs typeface="Segoe Sans Display Semibold" pitchFamily="2" charset="0"/>
              </a:rPr>
              <a:t>Input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13FACD-E75A-27B7-4B6D-50A463846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50004" y="6115075"/>
            <a:ext cx="1171860" cy="2038492"/>
            <a:chOff x="1090621" y="2623632"/>
            <a:chExt cx="585930" cy="101924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062302-2161-AB0D-A0D9-C2EDE2DC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283" y="2623632"/>
              <a:ext cx="566014" cy="56601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64771E-2AC9-65CF-9A29-20EDC95576A0}"/>
                </a:ext>
              </a:extLst>
            </p:cNvPr>
            <p:cNvSpPr txBox="1"/>
            <p:nvPr/>
          </p:nvSpPr>
          <p:spPr>
            <a:xfrm>
              <a:off x="1090621" y="3264313"/>
              <a:ext cx="585930" cy="378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800">
                <a:lnSpc>
                  <a:spcPct val="90000"/>
                </a:lnSpc>
                <a:defRPr/>
              </a:pP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System</a:t>
              </a:r>
              <a:b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</a:b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events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72DE32-81E1-3B25-3217-80334DA22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02077" y="6115075"/>
            <a:ext cx="1515158" cy="2038492"/>
            <a:chOff x="1816658" y="2623632"/>
            <a:chExt cx="757579" cy="101924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4419D4-495C-BEE7-8EAD-687202F7980C}"/>
                </a:ext>
              </a:extLst>
            </p:cNvPr>
            <p:cNvSpPr txBox="1"/>
            <p:nvPr/>
          </p:nvSpPr>
          <p:spPr>
            <a:xfrm>
              <a:off x="1816658" y="3264313"/>
              <a:ext cx="757579" cy="378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800">
                <a:lnSpc>
                  <a:spcPct val="90000"/>
                </a:lnSpc>
                <a:defRPr/>
              </a:pP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User</a:t>
              </a:r>
              <a:b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</a:b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messages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8931C3C-8600-B6CA-7D8B-ED57F1BB9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868" y="2623632"/>
              <a:ext cx="566014" cy="56601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893104-BADA-7A6B-0AD2-C7C359F26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873079" y="6104103"/>
            <a:ext cx="1143060" cy="2049464"/>
            <a:chOff x="9993996" y="2573355"/>
            <a:chExt cx="571530" cy="102473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41B0AFA-291C-B6B1-67A6-9E2E7BC8F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3996" y="2573355"/>
              <a:ext cx="558598" cy="55859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2842C0-02C8-D78E-39BF-489ABA8C95D5}"/>
                </a:ext>
              </a:extLst>
            </p:cNvPr>
            <p:cNvSpPr txBox="1"/>
            <p:nvPr/>
          </p:nvSpPr>
          <p:spPr>
            <a:xfrm>
              <a:off x="10022012" y="3219522"/>
              <a:ext cx="543514" cy="378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800">
                <a:lnSpc>
                  <a:spcPct val="90000"/>
                </a:lnSpc>
                <a:defRPr/>
              </a:pP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Tool</a:t>
              </a:r>
              <a:b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</a:b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results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3A94B0E-EEF3-C7ED-1C26-32B4C087F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08779" y="6443592"/>
            <a:ext cx="2047824" cy="12920"/>
          </a:xfrm>
          <a:prstGeom prst="straightConnector1">
            <a:avLst/>
          </a:prstGeom>
          <a:ln w="12700">
            <a:solidFill>
              <a:schemeClr val="bg1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colorful hexagon with stars">
            <a:extLst>
              <a:ext uri="{FF2B5EF4-FFF2-40B4-BE49-F238E27FC236}">
                <a16:creationId xmlns:a16="http://schemas.microsoft.com/office/drawing/2014/main" id="{128E9155-A317-E4DA-8778-42D25A4352E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227" y="2535880"/>
            <a:ext cx="1428720" cy="142872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37A0DE8-9438-1176-0EF8-FD05FA4C5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06099" y="6014520"/>
            <a:ext cx="1515158" cy="2139046"/>
            <a:chOff x="2668669" y="2573355"/>
            <a:chExt cx="757579" cy="106952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575746E-7502-36F6-49DD-F9AD06DB4E99}"/>
                </a:ext>
              </a:extLst>
            </p:cNvPr>
            <p:cNvSpPr txBox="1"/>
            <p:nvPr/>
          </p:nvSpPr>
          <p:spPr>
            <a:xfrm>
              <a:off x="2668669" y="3264313"/>
              <a:ext cx="757579" cy="378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800">
                <a:lnSpc>
                  <a:spcPct val="90000"/>
                </a:lnSpc>
                <a:defRPr/>
              </a:pP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Agent</a:t>
              </a:r>
              <a:b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</a:b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messages</a:t>
              </a:r>
            </a:p>
          </p:txBody>
        </p:sp>
        <p:pic>
          <p:nvPicPr>
            <p:cNvPr id="43" name="Picture 42" descr="A colorful hexagon with stars&#10;&#10;Description automatically generated">
              <a:extLst>
                <a:ext uri="{FF2B5EF4-FFF2-40B4-BE49-F238E27FC236}">
                  <a16:creationId xmlns:a16="http://schemas.microsoft.com/office/drawing/2014/main" id="{DEE8001D-8E15-4640-5908-0C07D549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955" y="2573355"/>
              <a:ext cx="714360" cy="71436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247522-55C3-7B88-2F7E-2F9F7218C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960177" y="5969203"/>
            <a:ext cx="1515158" cy="2196988"/>
            <a:chOff x="9037545" y="2505905"/>
            <a:chExt cx="757579" cy="109849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9CF7AE-F556-CF9B-4FCA-78596F693E57}"/>
                </a:ext>
              </a:extLst>
            </p:cNvPr>
            <p:cNvSpPr txBox="1"/>
            <p:nvPr/>
          </p:nvSpPr>
          <p:spPr>
            <a:xfrm>
              <a:off x="9037545" y="3225834"/>
              <a:ext cx="757579" cy="378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800">
                <a:lnSpc>
                  <a:spcPct val="90000"/>
                </a:lnSpc>
                <a:defRPr/>
              </a:pP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Agent</a:t>
              </a:r>
              <a:b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</a:br>
              <a:r>
                <a:rPr lang="en-US" sz="2400">
                  <a:solidFill>
                    <a:schemeClr val="bg1"/>
                  </a:solidFill>
                  <a:latin typeface="Segoe Sans Display" pitchFamily="2" charset="0"/>
                  <a:cs typeface="Segoe Sans Display" pitchFamily="2" charset="0"/>
                </a:rPr>
                <a:t>messages</a:t>
              </a:r>
            </a:p>
          </p:txBody>
        </p:sp>
        <p:pic>
          <p:nvPicPr>
            <p:cNvPr id="46" name="Picture 45" descr="A colorful hexagon with stars&#10;&#10;Description automatically generated">
              <a:extLst>
                <a:ext uri="{FF2B5EF4-FFF2-40B4-BE49-F238E27FC236}">
                  <a16:creationId xmlns:a16="http://schemas.microsoft.com/office/drawing/2014/main" id="{F5895D17-1F93-4F16-5813-BEAD9919B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153" y="2505905"/>
              <a:ext cx="714360" cy="714360"/>
            </a:xfrm>
            <a:prstGeom prst="rect">
              <a:avLst/>
            </a:prstGeom>
          </p:spPr>
        </p:pic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8A3AB94-3AF4-94A0-FAF6-51F076EEB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102281" y="6443592"/>
            <a:ext cx="2047824" cy="12920"/>
          </a:xfrm>
          <a:prstGeom prst="straightConnector1">
            <a:avLst/>
          </a:prstGeom>
          <a:ln w="12700">
            <a:solidFill>
              <a:schemeClr val="bg1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BA2182D-2FBF-2BDB-947A-6DA71ACE0E9E}"/>
              </a:ext>
            </a:extLst>
          </p:cNvPr>
          <p:cNvCxnSpPr>
            <a:cxnSpLocks/>
          </p:cNvCxnSpPr>
          <p:nvPr/>
        </p:nvCxnSpPr>
        <p:spPr>
          <a:xfrm>
            <a:off x="10488336" y="8370869"/>
            <a:ext cx="0" cy="1613376"/>
          </a:xfrm>
          <a:prstGeom prst="straightConnector1">
            <a:avLst/>
          </a:prstGeom>
          <a:ln w="12700">
            <a:solidFill>
              <a:schemeClr val="bg1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D5E7DF-0578-7820-14DA-67AB4C7E04CD}"/>
              </a:ext>
            </a:extLst>
          </p:cNvPr>
          <p:cNvCxnSpPr>
            <a:cxnSpLocks/>
            <a:endCxn id="10" idx="0"/>
          </p:cNvCxnSpPr>
          <p:nvPr/>
        </p:nvCxnSpPr>
        <p:spPr>
          <a:xfrm flipH="1" flipV="1">
            <a:off x="13888648" y="8245901"/>
            <a:ext cx="2" cy="1738343"/>
          </a:xfrm>
          <a:prstGeom prst="straightConnector1">
            <a:avLst/>
          </a:prstGeom>
          <a:ln w="12700">
            <a:solidFill>
              <a:schemeClr val="bg1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6B1FC0CA-0717-2322-C9A4-8E3369B5F09D}"/>
              </a:ext>
            </a:extLst>
          </p:cNvPr>
          <p:cNvSpPr txBox="1">
            <a:spLocks/>
          </p:cNvSpPr>
          <p:nvPr/>
        </p:nvSpPr>
        <p:spPr>
          <a:xfrm>
            <a:off x="8972319" y="10077988"/>
            <a:ext cx="6442533" cy="3202687"/>
          </a:xfrm>
          <a:prstGeom prst="roundRect">
            <a:avLst>
              <a:gd name="adj" fmla="val 10880"/>
            </a:avLst>
          </a:prstGeom>
          <a:solidFill>
            <a:schemeClr val="tx2">
              <a:lumMod val="75000"/>
              <a:lumOff val="25000"/>
            </a:schemeClr>
          </a:solidFill>
        </p:spPr>
        <p:txBody>
          <a:bodyPr vert="horz" lIns="365760" tIns="182880" rIns="365760" bIns="18288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/>
              <a:t>Your MCP server</a:t>
            </a:r>
            <a:endParaRPr lang="en-US" sz="2400"/>
          </a:p>
        </p:txBody>
      </p:sp>
      <p:pic>
        <p:nvPicPr>
          <p:cNvPr id="51" name="Picture 4" descr="Where to get the new C# logo image? · Issue #5912 · dotnet/vscode ...">
            <a:extLst>
              <a:ext uri="{FF2B5EF4-FFF2-40B4-BE49-F238E27FC236}">
                <a16:creationId xmlns:a16="http://schemas.microsoft.com/office/drawing/2014/main" id="{11A0CF02-9DB7-390A-7272-347AB27E4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5394" y="11368978"/>
            <a:ext cx="1176386" cy="117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819AF80-9062-DC1D-C1D0-5514616BA60E}"/>
              </a:ext>
            </a:extLst>
          </p:cNvPr>
          <p:cNvSpPr txBox="1"/>
          <p:nvPr/>
        </p:nvSpPr>
        <p:spPr>
          <a:xfrm>
            <a:off x="10935196" y="12623092"/>
            <a:ext cx="25167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MCP C# SDK </a:t>
            </a:r>
          </a:p>
        </p:txBody>
      </p:sp>
    </p:spTree>
    <p:extLst>
      <p:ext uri="{BB962C8B-B14F-4D97-AF65-F5344CB8AC3E}">
        <p14:creationId xmlns:p14="http://schemas.microsoft.com/office/powerpoint/2010/main" val="297658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12D73-6EFA-528A-6E60-6FED835A5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106" y="5873117"/>
            <a:ext cx="9795022" cy="1969770"/>
          </a:xfrm>
        </p:spPr>
        <p:txBody>
          <a:bodyPr>
            <a:normAutofit fontScale="90000"/>
          </a:bodyPr>
          <a:lstStyle/>
          <a:p>
            <a:pPr algn="l"/>
            <a:r>
              <a:rPr lang="en-US" sz="6400" b="1">
                <a:latin typeface="Poppins" panose="00000500000000000000" pitchFamily="2" charset="0"/>
                <a:cs typeface="Poppins" panose="00000500000000000000" pitchFamily="2" charset="0"/>
              </a:rPr>
              <a:t>.NET ecosystem momentum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F5760-8420-FC59-2DD5-40431853E205}"/>
              </a:ext>
            </a:extLst>
          </p:cNvPr>
          <p:cNvGrpSpPr/>
          <p:nvPr/>
        </p:nvGrpSpPr>
        <p:grpSpPr>
          <a:xfrm>
            <a:off x="13423048" y="1495229"/>
            <a:ext cx="7030315" cy="1578599"/>
            <a:chOff x="13423048" y="2442170"/>
            <a:chExt cx="7030315" cy="1578599"/>
          </a:xfrm>
        </p:grpSpPr>
        <p:sp>
          <p:nvSpPr>
            <p:cNvPr id="67" name="Rounded Rectangle 9">
              <a:extLst>
                <a:ext uri="{FF2B5EF4-FFF2-40B4-BE49-F238E27FC236}">
                  <a16:creationId xmlns:a16="http://schemas.microsoft.com/office/drawing/2014/main" id="{A851091A-1727-6433-3CAD-27B1C8C1B4A7}"/>
                </a:ext>
              </a:extLst>
            </p:cNvPr>
            <p:cNvSpPr/>
            <p:nvPr/>
          </p:nvSpPr>
          <p:spPr>
            <a:xfrm>
              <a:off x="13423049" y="3133991"/>
              <a:ext cx="7030314" cy="886778"/>
            </a:xfrm>
            <a:prstGeom prst="roundRect">
              <a:avLst>
                <a:gd name="adj" fmla="val 5023"/>
              </a:avLst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8734">
                <a:defRPr/>
              </a:pPr>
              <a:r>
                <a:rPr lang="en-US" sz="3200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Monthly active users</a:t>
              </a:r>
            </a:p>
          </p:txBody>
        </p:sp>
        <p:sp>
          <p:nvSpPr>
            <p:cNvPr id="68" name="Text Placeholder 1">
              <a:extLst>
                <a:ext uri="{FF2B5EF4-FFF2-40B4-BE49-F238E27FC236}">
                  <a16:creationId xmlns:a16="http://schemas.microsoft.com/office/drawing/2014/main" id="{FD9F18B1-B3BE-A223-83DB-398A816EA18E}"/>
                </a:ext>
              </a:extLst>
            </p:cNvPr>
            <p:cNvSpPr txBox="1">
              <a:spLocks/>
            </p:cNvSpPr>
            <p:nvPr/>
          </p:nvSpPr>
          <p:spPr>
            <a:xfrm>
              <a:off x="13423048" y="2442170"/>
              <a:ext cx="5491308" cy="886396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>
              <a:defPPr>
                <a:defRPr lang="en-US"/>
              </a:defPPr>
              <a:lvl1pPr marR="0" lvl="0" indent="0" defTabSz="7979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>
                  <a:tab pos="920876" algn="l"/>
                </a:tabLst>
                <a:defRPr kumimoji="0" sz="3200" b="1" i="0" u="none" strike="noStrike" cap="none" spc="-50" normalizeH="0" baseline="0">
                  <a:ln w="3175">
                    <a:noFill/>
                  </a:ln>
                  <a:solidFill>
                    <a:srgbClr val="9780E5"/>
                  </a:solidFill>
                  <a:effectLst/>
                  <a:uLnTx/>
                  <a:uFillTx/>
                  <a:latin typeface="+mj-lt"/>
                  <a:ea typeface="Open Sans" panose="020B0606030504020204" pitchFamily="34" charset="0"/>
                  <a:cs typeface="Segoe UI Semibold" panose="020B0702040204020203" pitchFamily="34" charset="0"/>
                </a:defRPr>
              </a:lvl1pPr>
              <a:lvl2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>
                  <a:latin typeface="Segoe UI Light" panose="020B0502040204020203" pitchFamily="34" charset="0"/>
                  <a:cs typeface="Segoe UI Light" panose="020B0502040204020203" pitchFamily="34" charset="0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>
                  <a:latin typeface="Segoe UI Light" panose="020B0502040204020203" pitchFamily="34" charset="0"/>
                  <a:cs typeface="Segoe UI Light" panose="020B0502040204020203" pitchFamily="34" charset="0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>
                  <a:latin typeface="Segoe UI Light" panose="020B0502040204020203" pitchFamily="34" charset="0"/>
                  <a:cs typeface="Segoe UI Light" panose="020B0502040204020203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defTabSz="1595998">
                <a:tabLst>
                  <a:tab pos="1841752" algn="l"/>
                </a:tabLst>
                <a:defRPr/>
              </a:pPr>
              <a:r>
                <a:rPr lang="en-US" sz="6400" spc="-10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7+ Million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4F2610-CE0B-6D1F-3CA8-2017BB99E4D3}"/>
              </a:ext>
            </a:extLst>
          </p:cNvPr>
          <p:cNvGrpSpPr/>
          <p:nvPr/>
        </p:nvGrpSpPr>
        <p:grpSpPr>
          <a:xfrm>
            <a:off x="13423048" y="3729329"/>
            <a:ext cx="10792785" cy="1616316"/>
            <a:chOff x="13423048" y="4588420"/>
            <a:chExt cx="10792785" cy="1616316"/>
          </a:xfrm>
        </p:grpSpPr>
        <p:sp>
          <p:nvSpPr>
            <p:cNvPr id="69" name="Rounded Rectangle 9">
              <a:extLst>
                <a:ext uri="{FF2B5EF4-FFF2-40B4-BE49-F238E27FC236}">
                  <a16:creationId xmlns:a16="http://schemas.microsoft.com/office/drawing/2014/main" id="{D239AAA3-EFC1-0F68-8783-C907020C345C}"/>
                </a:ext>
              </a:extLst>
            </p:cNvPr>
            <p:cNvSpPr/>
            <p:nvPr/>
          </p:nvSpPr>
          <p:spPr>
            <a:xfrm>
              <a:off x="13423048" y="5318340"/>
              <a:ext cx="10792785" cy="886396"/>
            </a:xfrm>
            <a:prstGeom prst="roundRect">
              <a:avLst>
                <a:gd name="adj" fmla="val 5023"/>
              </a:avLst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8734">
                <a:defRPr/>
              </a:pPr>
              <a:r>
                <a:rPr lang="en-US" sz="3200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Pull requests merged to .NET</a:t>
              </a:r>
            </a:p>
          </p:txBody>
        </p:sp>
        <p:sp>
          <p:nvSpPr>
            <p:cNvPr id="70" name="Text Placeholder 1">
              <a:extLst>
                <a:ext uri="{FF2B5EF4-FFF2-40B4-BE49-F238E27FC236}">
                  <a16:creationId xmlns:a16="http://schemas.microsoft.com/office/drawing/2014/main" id="{E8EC99CB-03BF-B76A-5A01-D54257397D27}"/>
                </a:ext>
              </a:extLst>
            </p:cNvPr>
            <p:cNvSpPr txBox="1">
              <a:spLocks/>
            </p:cNvSpPr>
            <p:nvPr/>
          </p:nvSpPr>
          <p:spPr>
            <a:xfrm>
              <a:off x="13423048" y="4588420"/>
              <a:ext cx="5491308" cy="886396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>
              <a:defPPr>
                <a:defRPr lang="en-US"/>
              </a:defPPr>
              <a:lvl1pPr marR="0" lvl="0" indent="0" defTabSz="7979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>
                  <a:tab pos="920876" algn="l"/>
                </a:tabLst>
                <a:defRPr kumimoji="0" sz="3600" b="1" i="0" u="none" strike="noStrike" cap="none" spc="-50" normalizeH="0" baseline="0">
                  <a:ln w="3175">
                    <a:noFill/>
                  </a:ln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ea typeface="Open Sans" panose="020B0606030504020204" pitchFamily="34" charset="0"/>
                  <a:cs typeface="Segoe UI Semibold" panose="020B0702040204020203" pitchFamily="34" charset="0"/>
                </a:defRPr>
              </a:lvl1pPr>
              <a:lvl2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>
                  <a:latin typeface="Segoe UI Light" panose="020B0502040204020203" pitchFamily="34" charset="0"/>
                  <a:cs typeface="Segoe UI Light" panose="020B0502040204020203" pitchFamily="34" charset="0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>
                  <a:latin typeface="Segoe UI Light" panose="020B0502040204020203" pitchFamily="34" charset="0"/>
                  <a:cs typeface="Segoe UI Light" panose="020B0502040204020203" pitchFamily="34" charset="0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>
                  <a:latin typeface="Segoe UI Light" panose="020B0502040204020203" pitchFamily="34" charset="0"/>
                  <a:cs typeface="Segoe UI Light" panose="020B0502040204020203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defRPr/>
              </a:pPr>
              <a:r>
                <a:rPr lang="en-US" sz="640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290K+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E75E3B9-CE41-3AF8-D3AC-0BA457CB7C43}"/>
              </a:ext>
            </a:extLst>
          </p:cNvPr>
          <p:cNvGrpSpPr/>
          <p:nvPr/>
        </p:nvGrpSpPr>
        <p:grpSpPr>
          <a:xfrm>
            <a:off x="13423048" y="10570688"/>
            <a:ext cx="8861879" cy="1650083"/>
            <a:chOff x="13423048" y="10570688"/>
            <a:chExt cx="8861879" cy="1650083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7B24AAA8-4A37-A96D-C224-E024A2891F03}"/>
                </a:ext>
              </a:extLst>
            </p:cNvPr>
            <p:cNvSpPr/>
            <p:nvPr/>
          </p:nvSpPr>
          <p:spPr bwMode="auto">
            <a:xfrm>
              <a:off x="13423049" y="11376809"/>
              <a:ext cx="8861878" cy="843962"/>
            </a:xfrm>
            <a:prstGeom prst="roundRect">
              <a:avLst>
                <a:gd name="adj" fmla="val 6770"/>
              </a:avLst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873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Programming language on GitHub</a:t>
              </a:r>
            </a:p>
          </p:txBody>
        </p:sp>
        <p:sp>
          <p:nvSpPr>
            <p:cNvPr id="73" name="Text Placeholder 1">
              <a:extLst>
                <a:ext uri="{FF2B5EF4-FFF2-40B4-BE49-F238E27FC236}">
                  <a16:creationId xmlns:a16="http://schemas.microsoft.com/office/drawing/2014/main" id="{CA87CA8E-E2CF-A57C-749A-85A532133BFB}"/>
                </a:ext>
              </a:extLst>
            </p:cNvPr>
            <p:cNvSpPr txBox="1">
              <a:spLocks/>
            </p:cNvSpPr>
            <p:nvPr/>
          </p:nvSpPr>
          <p:spPr>
            <a:xfrm>
              <a:off x="13423048" y="10570688"/>
              <a:ext cx="5491308" cy="886396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>
              <a:defPPr>
                <a:defRPr lang="en-US"/>
              </a:defPPr>
              <a:lvl1pPr marR="0" lvl="0" indent="0" defTabSz="7979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>
                  <a:tab pos="920876" algn="l"/>
                </a:tabLst>
                <a:defRPr kumimoji="0" sz="3600" b="1" i="0" u="none" strike="noStrike" cap="none" spc="-50" normalizeH="0" baseline="0">
                  <a:ln w="3175">
                    <a:noFill/>
                  </a:ln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ea typeface="Open Sans" panose="020B0606030504020204" pitchFamily="34" charset="0"/>
                  <a:cs typeface="Segoe UI Semibold" panose="020B0702040204020203" pitchFamily="34" charset="0"/>
                </a:defRPr>
              </a:lvl1pPr>
              <a:lvl2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>
                  <a:latin typeface="Segoe UI Light" panose="020B0502040204020203" pitchFamily="34" charset="0"/>
                  <a:cs typeface="Segoe UI Light" panose="020B0502040204020203" pitchFamily="34" charset="0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>
                  <a:latin typeface="Segoe UI Light" panose="020B0502040204020203" pitchFamily="34" charset="0"/>
                  <a:cs typeface="Segoe UI Light" panose="020B0502040204020203" pitchFamily="34" charset="0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>
                  <a:latin typeface="Segoe UI Light" panose="020B0502040204020203" pitchFamily="34" charset="0"/>
                  <a:cs typeface="Segoe UI Light" panose="020B0502040204020203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defRPr/>
              </a:pPr>
              <a:r>
                <a:rPr lang="en-US" sz="640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Top 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B0347EE-9AE7-55A8-2919-60D0DA5C737B}"/>
              </a:ext>
            </a:extLst>
          </p:cNvPr>
          <p:cNvGrpSpPr/>
          <p:nvPr/>
        </p:nvGrpSpPr>
        <p:grpSpPr>
          <a:xfrm>
            <a:off x="13423048" y="8272963"/>
            <a:ext cx="7030315" cy="1642224"/>
            <a:chOff x="13423048" y="8329044"/>
            <a:chExt cx="7030315" cy="1642224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E68E47EC-4930-B55F-2174-36535784E5E8}"/>
                </a:ext>
              </a:extLst>
            </p:cNvPr>
            <p:cNvSpPr/>
            <p:nvPr/>
          </p:nvSpPr>
          <p:spPr bwMode="auto">
            <a:xfrm>
              <a:off x="13423049" y="9135164"/>
              <a:ext cx="7030314" cy="836104"/>
            </a:xfrm>
            <a:prstGeom prst="roundRect">
              <a:avLst>
                <a:gd name="adj" fmla="val 5136"/>
              </a:avLst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873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Highest velocity OSS project</a:t>
              </a:r>
            </a:p>
          </p:txBody>
        </p:sp>
        <p:sp>
          <p:nvSpPr>
            <p:cNvPr id="75" name="Text Placeholder 1">
              <a:extLst>
                <a:ext uri="{FF2B5EF4-FFF2-40B4-BE49-F238E27FC236}">
                  <a16:creationId xmlns:a16="http://schemas.microsoft.com/office/drawing/2014/main" id="{3B9A2BFC-1F96-5874-7C88-7958CB7DF133}"/>
                </a:ext>
              </a:extLst>
            </p:cNvPr>
            <p:cNvSpPr txBox="1">
              <a:spLocks/>
            </p:cNvSpPr>
            <p:nvPr/>
          </p:nvSpPr>
          <p:spPr>
            <a:xfrm>
              <a:off x="13423048" y="8329044"/>
              <a:ext cx="5491308" cy="886396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>
              <a:defPPr>
                <a:defRPr lang="en-US"/>
              </a:defPPr>
              <a:lvl1pPr marR="0" lvl="0" indent="0" defTabSz="7979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>
                  <a:tab pos="920876" algn="l"/>
                </a:tabLst>
                <a:defRPr kumimoji="0" sz="3600" b="1" i="0" u="none" strike="noStrike" cap="none" spc="-50" normalizeH="0" baseline="0">
                  <a:ln w="3175">
                    <a:noFill/>
                  </a:ln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ea typeface="Open Sans" panose="020B0606030504020204" pitchFamily="34" charset="0"/>
                  <a:cs typeface="Segoe UI Semibold" panose="020B0702040204020203" pitchFamily="34" charset="0"/>
                </a:defRPr>
              </a:lvl1pPr>
              <a:lvl2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>
                  <a:latin typeface="Segoe UI Light" panose="020B0502040204020203" pitchFamily="34" charset="0"/>
                  <a:cs typeface="Segoe UI Light" panose="020B0502040204020203" pitchFamily="34" charset="0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>
                  <a:latin typeface="Segoe UI Light" panose="020B0502040204020203" pitchFamily="34" charset="0"/>
                  <a:cs typeface="Segoe UI Light" panose="020B0502040204020203" pitchFamily="34" charset="0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>
                  <a:latin typeface="Segoe UI Light" panose="020B0502040204020203" pitchFamily="34" charset="0"/>
                  <a:cs typeface="Segoe UI Light" panose="020B0502040204020203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defRPr/>
              </a:pPr>
              <a:r>
                <a:rPr lang="en-US" sz="640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Top 5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40E4681-BD2E-0873-F74B-0B519F7AE3EF}"/>
              </a:ext>
            </a:extLst>
          </p:cNvPr>
          <p:cNvSpPr txBox="1"/>
          <p:nvPr/>
        </p:nvSpPr>
        <p:spPr>
          <a:xfrm>
            <a:off x="224255" y="12854926"/>
            <a:ext cx="1147375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2">
                    <a:lumMod val="25000"/>
                    <a:lumOff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https://github.blog/news-insights/octoverse/octoverse-2024/#the-most-popular-programming-languages </a:t>
            </a:r>
          </a:p>
          <a:p>
            <a:r>
              <a:rPr lang="en-US" sz="1600">
                <a:solidFill>
                  <a:schemeClr val="bg2">
                    <a:lumMod val="25000"/>
                    <a:lumOff val="7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https://github.com/cncf/velocity/blob/main/reports/top_projects_by_activity.txt</a:t>
            </a:r>
          </a:p>
          <a:p>
            <a:endParaRPr lang="en-US" sz="1600">
              <a:solidFill>
                <a:schemeClr val="bg2">
                  <a:lumMod val="25000"/>
                  <a:lumOff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600">
              <a:solidFill>
                <a:schemeClr val="bg2">
                  <a:lumMod val="25000"/>
                  <a:lumOff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600">
              <a:solidFill>
                <a:schemeClr val="bg2">
                  <a:lumMod val="25000"/>
                  <a:lumOff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CA77FC-F67A-EB6D-914E-63BCD04C1562}"/>
              </a:ext>
            </a:extLst>
          </p:cNvPr>
          <p:cNvGrpSpPr/>
          <p:nvPr/>
        </p:nvGrpSpPr>
        <p:grpSpPr>
          <a:xfrm>
            <a:off x="13390393" y="6001146"/>
            <a:ext cx="10792785" cy="1616316"/>
            <a:chOff x="13390393" y="6330134"/>
            <a:chExt cx="10792785" cy="1616316"/>
          </a:xfrm>
        </p:grpSpPr>
        <p:sp>
          <p:nvSpPr>
            <p:cNvPr id="4" name="Rounded Rectangle 9">
              <a:extLst>
                <a:ext uri="{FF2B5EF4-FFF2-40B4-BE49-F238E27FC236}">
                  <a16:creationId xmlns:a16="http://schemas.microsoft.com/office/drawing/2014/main" id="{1FAC7D47-5715-48B9-96C0-874AFF0A3D42}"/>
                </a:ext>
              </a:extLst>
            </p:cNvPr>
            <p:cNvSpPr/>
            <p:nvPr/>
          </p:nvSpPr>
          <p:spPr>
            <a:xfrm>
              <a:off x="13390393" y="7060054"/>
              <a:ext cx="10792785" cy="886396"/>
            </a:xfrm>
            <a:prstGeom prst="roundRect">
              <a:avLst>
                <a:gd name="adj" fmla="val 5023"/>
              </a:avLst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8734">
                <a:defRPr/>
              </a:pPr>
              <a:r>
                <a:rPr lang="en-US" sz="3200">
                  <a:solidFill>
                    <a:schemeClr val="tx1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Contributors to .NET</a:t>
              </a:r>
            </a:p>
          </p:txBody>
        </p:sp>
        <p:sp>
          <p:nvSpPr>
            <p:cNvPr id="5" name="Text Placeholder 1">
              <a:extLst>
                <a:ext uri="{FF2B5EF4-FFF2-40B4-BE49-F238E27FC236}">
                  <a16:creationId xmlns:a16="http://schemas.microsoft.com/office/drawing/2014/main" id="{B16EC249-1758-E37D-EBEC-9FE1E983E55C}"/>
                </a:ext>
              </a:extLst>
            </p:cNvPr>
            <p:cNvSpPr txBox="1">
              <a:spLocks/>
            </p:cNvSpPr>
            <p:nvPr/>
          </p:nvSpPr>
          <p:spPr>
            <a:xfrm>
              <a:off x="13390393" y="6330134"/>
              <a:ext cx="5491308" cy="886396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>
              <a:defPPr>
                <a:defRPr lang="en-US"/>
              </a:defPPr>
              <a:lvl1pPr marR="0" lvl="0" indent="0" defTabSz="7979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>
                  <a:tab pos="920876" algn="l"/>
                </a:tabLst>
                <a:defRPr kumimoji="0" sz="3600" b="1" i="0" u="none" strike="noStrike" cap="none" spc="-50" normalizeH="0" baseline="0">
                  <a:ln w="3175">
                    <a:noFill/>
                  </a:ln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ea typeface="Open Sans" panose="020B0606030504020204" pitchFamily="34" charset="0"/>
                  <a:cs typeface="Segoe UI Semibold" panose="020B0702040204020203" pitchFamily="34" charset="0"/>
                </a:defRPr>
              </a:lvl1pPr>
              <a:lvl2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>
                  <a:latin typeface="Segoe UI Light" panose="020B0502040204020203" pitchFamily="34" charset="0"/>
                  <a:cs typeface="Segoe UI Light" panose="020B0502040204020203" pitchFamily="34" charset="0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>
                  <a:latin typeface="Segoe UI Light" panose="020B0502040204020203" pitchFamily="34" charset="0"/>
                  <a:cs typeface="Segoe UI Light" panose="020B0502040204020203" pitchFamily="34" charset="0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>
                  <a:latin typeface="Segoe UI Light" panose="020B0502040204020203" pitchFamily="34" charset="0"/>
                  <a:cs typeface="Segoe UI Light" panose="020B0502040204020203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>
                <a:defRPr/>
              </a:pPr>
              <a:r>
                <a:rPr lang="en-US" sz="640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68K+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4614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D252B-6E9E-F4E8-C2F8-C8E435ADD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D87707-EB35-C23A-C1A7-60A34DEE92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3658" y="5018767"/>
            <a:ext cx="7858892" cy="1890091"/>
          </a:xfrm>
        </p:spPr>
        <p:txBody>
          <a:bodyPr/>
          <a:lstStyle/>
          <a:p>
            <a:r>
              <a:rPr lang="en-US"/>
              <a:t>MCP C# SDK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F9F7B-1039-0002-DAFD-4F361E001A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3658" y="6968728"/>
            <a:ext cx="8133212" cy="64424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Full support for current MCP spec</a:t>
            </a:r>
          </a:p>
          <a:p>
            <a:r>
              <a:rPr lang="en-US">
                <a:solidFill>
                  <a:schemeClr val="bg2"/>
                </a:solidFill>
              </a:rPr>
              <a:t>Tools, resources, prompts</a:t>
            </a:r>
          </a:p>
          <a:p>
            <a:r>
              <a:rPr lang="en-US">
                <a:solidFill>
                  <a:schemeClr val="bg2"/>
                </a:solidFill>
              </a:rPr>
              <a:t>Elicitation, sampling</a:t>
            </a:r>
          </a:p>
          <a:p>
            <a:r>
              <a:rPr lang="en-US" err="1">
                <a:solidFill>
                  <a:schemeClr val="bg2"/>
                </a:solidFill>
              </a:rPr>
              <a:t>Stdio</a:t>
            </a:r>
            <a:r>
              <a:rPr lang="en-US">
                <a:solidFill>
                  <a:schemeClr val="bg2"/>
                </a:solidFill>
              </a:rPr>
              <a:t> and HTTP transports</a:t>
            </a:r>
          </a:p>
          <a:p>
            <a:r>
              <a:rPr lang="en-US">
                <a:solidFill>
                  <a:schemeClr val="bg2"/>
                </a:solidFill>
              </a:rPr>
              <a:t>Widely used across Microsoft </a:t>
            </a:r>
          </a:p>
          <a:p>
            <a:r>
              <a:rPr lang="en-US">
                <a:solidFill>
                  <a:schemeClr val="bg2"/>
                </a:solidFill>
              </a:rPr>
              <a:t>More features accepted and coming soon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61CE5A1-780D-CA27-BF92-21191CD9B210}"/>
              </a:ext>
            </a:extLst>
          </p:cNvPr>
          <p:cNvSpPr/>
          <p:nvPr/>
        </p:nvSpPr>
        <p:spPr>
          <a:xfrm>
            <a:off x="1153845" y="4042483"/>
            <a:ext cx="2829576" cy="60439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</a:gsLst>
            <a:lin ang="30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spc="300">
                <a:solidFill>
                  <a:schemeClr val="tx1"/>
                </a:solidFill>
                <a:latin typeface="Aptos" panose="020B0004020202020204" pitchFamily="34" charset="0"/>
              </a:rPr>
              <a:t>Public Preview</a:t>
            </a:r>
            <a:endParaRPr kumimoji="0" lang="en-US" sz="2200" u="none" strike="noStrike" kern="1200" cap="none" spc="30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211550E-7DB9-6801-B8B4-A8E77CC58277}"/>
              </a:ext>
            </a:extLst>
          </p:cNvPr>
          <p:cNvSpPr txBox="1">
            <a:spLocks/>
          </p:cNvSpPr>
          <p:nvPr/>
        </p:nvSpPr>
        <p:spPr>
          <a:xfrm>
            <a:off x="1153845" y="6131282"/>
            <a:ext cx="4264573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/>
              <a:t>aka.ms/</a:t>
            </a:r>
            <a:r>
              <a:rPr lang="en-US" sz="2400" err="1"/>
              <a:t>mcp</a:t>
            </a:r>
            <a:r>
              <a:rPr lang="en-US" sz="2400"/>
              <a:t>-cs-</a:t>
            </a:r>
            <a:r>
              <a:rPr lang="en-US" sz="2400" err="1"/>
              <a:t>sdk</a:t>
            </a:r>
            <a:endParaRPr lang="en-US" sz="240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AD15837-2CDA-1B70-20BB-6AEF95C43060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/>
          <a:stretch/>
        </p:blipFill>
        <p:spPr>
          <a:xfrm>
            <a:off x="10544175" y="1143000"/>
            <a:ext cx="12687300" cy="113157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CEAC7BD-1ED3-64FC-3BB4-BD6F90BAE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93889" y="5912720"/>
            <a:ext cx="12187872" cy="17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9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CA973-6AD9-D9DD-A62C-240FFE4B7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E528C4-AC1E-0D58-7DC8-83037DCCA0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57377" y="6096225"/>
            <a:ext cx="7947794" cy="5529718"/>
          </a:xfrm>
        </p:spPr>
        <p:txBody>
          <a:bodyPr>
            <a:normAutofit/>
          </a:bodyPr>
          <a:lstStyle/>
          <a:p>
            <a:r>
              <a:rPr lang="en-US"/>
              <a:t>Intelligence with .NET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EE19E-343D-CD57-935F-490892E618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495" y="6209585"/>
            <a:ext cx="1062590" cy="1062590"/>
          </a:xfrm>
          <a:prstGeom prst="rect">
            <a:avLst/>
          </a:prstGeom>
          <a:effectLst>
            <a:glow rad="469900">
              <a:schemeClr val="accent1">
                <a:satMod val="175000"/>
                <a:alpha val="20000"/>
              </a:schemeClr>
            </a:glow>
          </a:effectLst>
        </p:spPr>
      </p:pic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F9DB8D9A-D908-7DDC-2AE7-B0F30A21176A}"/>
              </a:ext>
            </a:extLst>
          </p:cNvPr>
          <p:cNvSpPr/>
          <p:nvPr/>
        </p:nvSpPr>
        <p:spPr>
          <a:xfrm>
            <a:off x="1153845" y="4042483"/>
            <a:ext cx="2829576" cy="60439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</a:gsLst>
            <a:lin ang="30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spc="300">
                <a:solidFill>
                  <a:schemeClr val="tx1"/>
                </a:solidFill>
                <a:latin typeface="Aptos" panose="020B0004020202020204" pitchFamily="34" charset="0"/>
              </a:rPr>
              <a:t>DEMO</a:t>
            </a:r>
            <a:endParaRPr kumimoji="0" lang="en-US" sz="2200" u="none" strike="noStrike" kern="1200" cap="none" spc="30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253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24059-7A92-91C9-880D-C6F9D4E2F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F859E7-B410-77AF-9AE0-2D48E368E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/>
              <a:t>.NET Conf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3CB03-FECB-65CA-32F6-0B491059CC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3508" y="1659834"/>
            <a:ext cx="11238589" cy="945803"/>
          </a:xfrm>
        </p:spPr>
        <p:txBody>
          <a:bodyPr>
            <a:normAutofit/>
          </a:bodyPr>
          <a:lstStyle/>
          <a:p>
            <a:r>
              <a:rPr lang="en-US"/>
              <a:t>Discover what’s in store this week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46435-0948-E9CC-5C30-62FF36C96B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08863" y="3423964"/>
            <a:ext cx="3455024" cy="634999"/>
          </a:xfrm>
        </p:spPr>
        <p:txBody>
          <a:bodyPr>
            <a:normAutofit/>
          </a:bodyPr>
          <a:lstStyle/>
          <a:p>
            <a:r>
              <a:rPr lang="en-US" sz="2400"/>
              <a:t>       .NET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A2953-ACF4-0082-9D4B-59BA63B32C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08862" y="4077106"/>
            <a:ext cx="3690497" cy="4631996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en-US" b="1">
                <a:latin typeface="Aptos" panose="020B0004020202020204" pitchFamily="34" charset="0"/>
              </a:rPr>
              <a:t>Learn all about the new release and the best version of .NET yet, .NET 10!</a:t>
            </a:r>
            <a:r>
              <a:rPr lang="en-US">
                <a:latin typeface="Aptos" panose="020B0004020202020204" pitchFamily="34" charset="0"/>
              </a:rPr>
              <a:t>  </a:t>
            </a:r>
          </a:p>
          <a:p>
            <a:pPr>
              <a:lnSpc>
                <a:spcPts val="2800"/>
              </a:lnSpc>
            </a:pPr>
            <a:r>
              <a:rPr lang="en-US">
                <a:latin typeface="Aptos" panose="020B0004020202020204" pitchFamily="34" charset="0"/>
              </a:rPr>
              <a:t>Learn what’s new in ASP.NET Core, C# 14, Blazor, .NET MAUI, Windows Development and Aspire. Dive deep into performance improvements and learn how to build intelligent, agentic  apps all with .NET.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F3F1C6-F71E-2B7C-9ADA-940B9DA0B27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96971" y="6418374"/>
            <a:ext cx="3518818" cy="635000"/>
          </a:xfrm>
        </p:spPr>
        <p:txBody>
          <a:bodyPr>
            <a:normAutofit/>
          </a:bodyPr>
          <a:lstStyle/>
          <a:p>
            <a:r>
              <a:rPr lang="en-US" sz="2400"/>
              <a:t>🎉 Code Party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15530A-E56F-2EE5-9579-377FC37701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lstStyle/>
          <a:p>
            <a:r>
              <a:rPr lang="en-US">
                <a:latin typeface="Aptos" panose="020B0004020202020204" pitchFamily="34" charset="0"/>
              </a:rPr>
              <a:t>Come join our Code Party later today to play games and </a:t>
            </a:r>
            <a:r>
              <a:rPr lang="en-US" b="1">
                <a:latin typeface="Aptos" panose="020B0004020202020204" pitchFamily="34" charset="0"/>
              </a:rPr>
              <a:t>win awesome prizes!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AB37D3-709A-858D-636E-9985CEFE9D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418246" y="3423965"/>
            <a:ext cx="3518818" cy="653140"/>
          </a:xfrm>
        </p:spPr>
        <p:txBody>
          <a:bodyPr>
            <a:normAutofit/>
          </a:bodyPr>
          <a:lstStyle/>
          <a:p>
            <a:r>
              <a:rPr lang="en-US" sz="2400"/>
              <a:t>      Visual Studio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E45385-DAAF-7619-CC10-0013AC801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418246" y="4077106"/>
            <a:ext cx="3690496" cy="5211860"/>
          </a:xfrm>
        </p:spPr>
        <p:txBody>
          <a:bodyPr>
            <a:normAutofit/>
          </a:bodyPr>
          <a:lstStyle/>
          <a:p>
            <a:r>
              <a:rPr lang="en-US" b="1"/>
              <a:t>Visual Studio 2026 is faster, smarter, and packed with AI-powered tools to boost your productivity. </a:t>
            </a:r>
          </a:p>
          <a:p>
            <a:r>
              <a:rPr lang="en-US"/>
              <a:t>From Copilot-assisted debugging to intelligent test generation, see how you are getting supercharged workflows. Dive into real-world profiling, diagnostics, CI automation and more.</a:t>
            </a:r>
            <a:endParaRPr lang="en-US">
              <a:latin typeface="Aptos" panose="020B000402020202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2EA49BB-3DB2-92C4-1BAF-0690C84B08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9381376" y="3423964"/>
            <a:ext cx="3518818" cy="653141"/>
          </a:xfrm>
        </p:spPr>
        <p:txBody>
          <a:bodyPr>
            <a:normAutofit/>
          </a:bodyPr>
          <a:lstStyle/>
          <a:p>
            <a:r>
              <a:rPr lang="en-US" sz="2400"/>
              <a:t>      Azure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2DB2AE-A8F0-CF77-6EA7-60856663AA7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9381375" y="4077107"/>
            <a:ext cx="3690497" cy="4631996"/>
          </a:xfrm>
        </p:spPr>
        <p:txBody>
          <a:bodyPr>
            <a:normAutofit/>
          </a:bodyPr>
          <a:lstStyle/>
          <a:p>
            <a:r>
              <a:rPr lang="en-US" b="1">
                <a:latin typeface="Aptos" panose="020B0004020202020204" pitchFamily="34" charset="0"/>
              </a:rPr>
              <a:t>Discover how Azure is revolutionizing cloud-native development </a:t>
            </a:r>
            <a:br>
              <a:rPr lang="en-US" b="1">
                <a:latin typeface="Aptos" panose="020B0004020202020204" pitchFamily="34" charset="0"/>
              </a:rPr>
            </a:br>
            <a:r>
              <a:rPr lang="en-US" b="1">
                <a:latin typeface="Aptos" panose="020B0004020202020204" pitchFamily="34" charset="0"/>
              </a:rPr>
              <a:t>with .NET. </a:t>
            </a:r>
          </a:p>
          <a:p>
            <a:r>
              <a:rPr lang="en-US">
                <a:latin typeface="Aptos" panose="020B0004020202020204" pitchFamily="34" charset="0"/>
              </a:rPr>
              <a:t>E</a:t>
            </a:r>
            <a:r>
              <a:rPr lang="en-US"/>
              <a:t>xplore the latest innovations in Azure services designed specifically for .NET developers. Learn how to build, deploy, scale intelligent, cloud-native applications that leverage the full power of Azure.</a:t>
            </a:r>
            <a:endParaRPr lang="en-US">
              <a:latin typeface="Aptos" panose="020B000402020202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CB282F1-8C74-D008-E7C1-7099894DF4B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909859" y="6418374"/>
            <a:ext cx="3518818" cy="653142"/>
          </a:xfrm>
        </p:spPr>
        <p:txBody>
          <a:bodyPr>
            <a:normAutofit/>
          </a:bodyPr>
          <a:lstStyle/>
          <a:p>
            <a:r>
              <a:rPr lang="en-US" sz="2400"/>
              <a:t>🌍 Local Events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A0761D7-3EE7-C60D-23E9-A852EDEA71D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US" b="1"/>
              <a:t>Connect with your local community </a:t>
            </a:r>
            <a:r>
              <a:rPr lang="en-US"/>
              <a:t>at a .NET Conf event in your area.</a:t>
            </a:r>
            <a:r>
              <a:rPr lang="en-US" b="1"/>
              <a:t> </a:t>
            </a:r>
            <a:endParaRPr lang="en-US">
              <a:latin typeface="Aptos" panose="020B000402020202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27110D3-8DF9-00F5-B7F2-2324C41E15D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508862" y="9503218"/>
            <a:ext cx="4958845" cy="635000"/>
          </a:xfrm>
        </p:spPr>
        <p:txBody>
          <a:bodyPr>
            <a:normAutofit/>
          </a:bodyPr>
          <a:lstStyle/>
          <a:p>
            <a:r>
              <a:rPr lang="en-US" sz="2400"/>
              <a:t>📢 Community Day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CA05F-F183-F7A1-2A8B-F00ACAD5989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508863" y="10156360"/>
            <a:ext cx="10159662" cy="2107542"/>
          </a:xfrm>
        </p:spPr>
        <p:txBody>
          <a:bodyPr>
            <a:normAutofit/>
          </a:bodyPr>
          <a:lstStyle/>
          <a:p>
            <a:r>
              <a:rPr lang="en-US">
                <a:latin typeface="Aptos" panose="020B0004020202020204" pitchFamily="34" charset="0"/>
              </a:rPr>
              <a:t>November 13 is our community day with speakers from around the world. Watch </a:t>
            </a:r>
            <a:r>
              <a:rPr lang="en-US" b="1">
                <a:latin typeface="Aptos" panose="020B0004020202020204" pitchFamily="34" charset="0"/>
              </a:rPr>
              <a:t>over 40 jam-packed sessions from real-world experts </a:t>
            </a:r>
            <a:r>
              <a:rPr lang="en-US">
                <a:latin typeface="Aptos" panose="020B0004020202020204" pitchFamily="34" charset="0"/>
              </a:rPr>
              <a:t>on a variety of .NET topics. </a:t>
            </a:r>
            <a:r>
              <a:rPr lang="en-US"/>
              <a:t>From AI-enhanced developer tools and MCP server creation to Blazor migrations, MAUI tips &amp; tricks, retro C# coding on a Commodore 64, plus a whole lot more. </a:t>
            </a:r>
            <a:endParaRPr lang="en-US">
              <a:latin typeface="Aptos" panose="020B000402020202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463BF30-7272-F820-08C6-92EFDFF01DF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2712776" y="9503217"/>
            <a:ext cx="4482404" cy="634999"/>
          </a:xfrm>
        </p:spPr>
        <p:txBody>
          <a:bodyPr>
            <a:normAutofit/>
          </a:bodyPr>
          <a:lstStyle/>
          <a:p>
            <a:r>
              <a:rPr lang="en-US" sz="2400"/>
              <a:t>✏️ Student Zone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ADBABF1-6271-34AF-C109-2FDEFD0B25C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2712776" y="10156359"/>
            <a:ext cx="10159662" cy="2107543"/>
          </a:xfrm>
        </p:spPr>
        <p:txBody>
          <a:bodyPr>
            <a:normAutofit/>
          </a:bodyPr>
          <a:lstStyle/>
          <a:p>
            <a:r>
              <a:rPr lang="en-US"/>
              <a:t>November 14 is the .NET Conf </a:t>
            </a:r>
            <a:r>
              <a:rPr lang="en-US" b="1"/>
              <a:t>Student Zone, a beginner-friendly virtual event </a:t>
            </a:r>
            <a:r>
              <a:rPr lang="en-US"/>
              <a:t>where experts teach you how to build amazing projects - all using C# and .NET! Join us to learn more about AI, web development, mobile development, and game development!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195DDA7E-86DE-E3B2-B9AF-320D8DDA4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199" y="3388859"/>
            <a:ext cx="458831" cy="45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D09817C-9752-FCFC-B7B0-5E27844025C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0216" y="2966224"/>
            <a:ext cx="4181706" cy="2899317"/>
          </a:xfrm>
          <a:prstGeom prst="roundRect">
            <a:avLst>
              <a:gd name="adj" fmla="val 6446"/>
            </a:avLst>
          </a:prstGeom>
        </p:spPr>
      </p:pic>
      <p:pic>
        <p:nvPicPr>
          <p:cNvPr id="33" name="Picture 32" descr="A cartoon character in a purple object under water&#10;&#10;AI-generated content may be incorrect.">
            <a:extLst>
              <a:ext uri="{FF2B5EF4-FFF2-40B4-BE49-F238E27FC236}">
                <a16:creationId xmlns:a16="http://schemas.microsoft.com/office/drawing/2014/main" id="{63C1833C-4F1C-4480-1855-31C92218AD9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43340" y="2966224"/>
            <a:ext cx="4223619" cy="2817911"/>
          </a:xfrm>
          <a:prstGeom prst="roundRect">
            <a:avLst>
              <a:gd name="adj" fmla="val 6012"/>
            </a:avLst>
          </a:prstGeom>
        </p:spPr>
      </p:pic>
      <p:pic>
        <p:nvPicPr>
          <p:cNvPr id="35" name="Picture 34" descr="A purple round object with a white face and a black background&#10;&#10;AI-generated content may be incorrect.">
            <a:extLst>
              <a:ext uri="{FF2B5EF4-FFF2-40B4-BE49-F238E27FC236}">
                <a16:creationId xmlns:a16="http://schemas.microsoft.com/office/drawing/2014/main" id="{5E466C2E-D4D5-950A-6C3A-D6A99B7D285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93" y="3242785"/>
            <a:ext cx="750978" cy="750978"/>
          </a:xfrm>
          <a:prstGeom prst="rect">
            <a:avLst/>
          </a:prstGeom>
        </p:spPr>
      </p:pic>
      <p:pic>
        <p:nvPicPr>
          <p:cNvPr id="36" name="Picture 35" descr="A blue logo with a black background&#10;&#10;AI-generated content may be incorrect.">
            <a:extLst>
              <a:ext uri="{FF2B5EF4-FFF2-40B4-BE49-F238E27FC236}">
                <a16:creationId xmlns:a16="http://schemas.microsoft.com/office/drawing/2014/main" id="{37E25CBF-FE2D-0CA7-0514-0D633B73983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8807" y="3397999"/>
            <a:ext cx="440549" cy="44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93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E2958-E3C7-316F-81A3-463AC7696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68E02C-BFA8-854E-AFC9-158569C0D2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5895" y="1484870"/>
            <a:ext cx="11457692" cy="5373129"/>
          </a:xfrm>
        </p:spPr>
        <p:txBody>
          <a:bodyPr>
            <a:normAutofit/>
          </a:bodyPr>
          <a:lstStyle/>
          <a:p>
            <a:r>
              <a:rPr lang="en-US" b="1" spc="-400">
                <a:solidFill>
                  <a:schemeClr val="bg1"/>
                </a:solidFill>
              </a:rPr>
              <a:t>Thank you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9C6520-87DF-CDB1-FB32-4AF2A0511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259" y="3055056"/>
            <a:ext cx="7966552" cy="796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905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12D73-6EFA-528A-6E60-6FED835A5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106" y="5873117"/>
            <a:ext cx="9145772" cy="1969770"/>
          </a:xfrm>
        </p:spPr>
        <p:txBody>
          <a:bodyPr>
            <a:normAutofit/>
          </a:bodyPr>
          <a:lstStyle/>
          <a:p>
            <a:pPr algn="l"/>
            <a:r>
              <a:rPr lang="en-US" b="1">
                <a:latin typeface="Poppins" panose="00000500000000000000" pitchFamily="2" charset="0"/>
                <a:cs typeface="Poppins" panose="00000500000000000000" pitchFamily="2" charset="0"/>
              </a:rPr>
              <a:t>.NET powers Microsoft at scale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E4681-BD2E-0873-F74B-0B519F7AE3EF}"/>
              </a:ext>
            </a:extLst>
          </p:cNvPr>
          <p:cNvSpPr txBox="1"/>
          <p:nvPr/>
        </p:nvSpPr>
        <p:spPr>
          <a:xfrm>
            <a:off x="1169106" y="12854926"/>
            <a:ext cx="105289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2">
                    <a:lumMod val="25000"/>
                    <a:lumOff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aka.ms/dotnet-developer-stories</a:t>
            </a:r>
          </a:p>
          <a:p>
            <a:endParaRPr lang="en-US" sz="1600">
              <a:solidFill>
                <a:schemeClr val="bg2">
                  <a:lumMod val="25000"/>
                  <a:lumOff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600">
              <a:solidFill>
                <a:schemeClr val="bg2">
                  <a:lumMod val="25000"/>
                  <a:lumOff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6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FCEFFA39-CF5E-EFD8-86FD-894C6E26CF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076" y="176014"/>
            <a:ext cx="6325822" cy="251505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583DA42-98BA-2B0B-5F03-6B6609DA6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9893"/>
          <a:stretch/>
        </p:blipFill>
        <p:spPr>
          <a:xfrm>
            <a:off x="22424706" y="4754617"/>
            <a:ext cx="1345028" cy="143251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D65FC9A-2392-35D5-5E3F-593691839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52481" y="1695090"/>
            <a:ext cx="1289478" cy="12808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820E4E9-D4FD-1B1E-281D-9B906FA39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358695" y="7965772"/>
            <a:ext cx="1477050" cy="1280880"/>
          </a:xfrm>
          <a:prstGeom prst="rect">
            <a:avLst/>
          </a:prstGeom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EAD9E4F1-9863-2B25-431A-AB94C8E57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202" y="9194350"/>
            <a:ext cx="1490214" cy="1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0">
            <a:extLst>
              <a:ext uri="{FF2B5EF4-FFF2-40B4-BE49-F238E27FC236}">
                <a16:creationId xmlns:a16="http://schemas.microsoft.com/office/drawing/2014/main" id="{81311D03-A4C9-2614-5964-511E64DA2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7086" y="6162585"/>
            <a:ext cx="1608446" cy="160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>
            <a:extLst>
              <a:ext uri="{FF2B5EF4-FFF2-40B4-BE49-F238E27FC236}">
                <a16:creationId xmlns:a16="http://schemas.microsoft.com/office/drawing/2014/main" id="{5C8082D1-0431-F012-2927-8C95AD046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2357" y="3221362"/>
            <a:ext cx="1517904" cy="151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A black and white logo&#10;&#10;AI-generated content may be incorrect.">
            <a:extLst>
              <a:ext uri="{FF2B5EF4-FFF2-40B4-BE49-F238E27FC236}">
                <a16:creationId xmlns:a16="http://schemas.microsoft.com/office/drawing/2014/main" id="{6364504C-FF12-928E-6196-105E1EB479CA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709" y="3618765"/>
            <a:ext cx="7455423" cy="2740158"/>
          </a:xfrm>
          <a:prstGeom prst="rect">
            <a:avLst/>
          </a:prstGeom>
        </p:spPr>
      </p:pic>
      <p:pic>
        <p:nvPicPr>
          <p:cNvPr id="32" name="Picture 31" descr="A white logo with black background&#10;&#10;AI-generated content may be incorrect.">
            <a:extLst>
              <a:ext uri="{FF2B5EF4-FFF2-40B4-BE49-F238E27FC236}">
                <a16:creationId xmlns:a16="http://schemas.microsoft.com/office/drawing/2014/main" id="{2025E778-0560-A416-A6E8-4AC29530C3E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952" y="2134961"/>
            <a:ext cx="4437643" cy="2121189"/>
          </a:xfrm>
          <a:prstGeom prst="rect">
            <a:avLst/>
          </a:prstGeom>
        </p:spPr>
      </p:pic>
      <p:pic>
        <p:nvPicPr>
          <p:cNvPr id="34" name="Picture 33" descr="A black and white logo&#10;&#10;AI-generated content may be incorrect.">
            <a:extLst>
              <a:ext uri="{FF2B5EF4-FFF2-40B4-BE49-F238E27FC236}">
                <a16:creationId xmlns:a16="http://schemas.microsoft.com/office/drawing/2014/main" id="{33278804-6FAC-6144-F1F4-9BB6F01C4AC7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709" y="5546723"/>
            <a:ext cx="6952502" cy="2740158"/>
          </a:xfrm>
          <a:prstGeom prst="rect">
            <a:avLst/>
          </a:prstGeom>
        </p:spPr>
      </p:pic>
      <p:pic>
        <p:nvPicPr>
          <p:cNvPr id="36" name="Picture 3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E8AAC47-D6E5-A9D5-D164-013AB376D7C7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709" y="9402639"/>
            <a:ext cx="7815088" cy="2740158"/>
          </a:xfrm>
          <a:prstGeom prst="rect">
            <a:avLst/>
          </a:prstGeom>
        </p:spPr>
      </p:pic>
      <p:pic>
        <p:nvPicPr>
          <p:cNvPr id="38" name="Picture 37" descr="A black and white logo&#10;&#10;AI-generated content may be incorrect.">
            <a:extLst>
              <a:ext uri="{FF2B5EF4-FFF2-40B4-BE49-F238E27FC236}">
                <a16:creationId xmlns:a16="http://schemas.microsoft.com/office/drawing/2014/main" id="{A1367360-371C-3377-1B73-8D147C6D036E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709" y="11330597"/>
            <a:ext cx="8388113" cy="2737110"/>
          </a:xfrm>
          <a:prstGeom prst="rect">
            <a:avLst/>
          </a:prstGeom>
        </p:spPr>
      </p:pic>
      <p:pic>
        <p:nvPicPr>
          <p:cNvPr id="40" name="Picture 39" descr="A black and white logo&#10;&#10;AI-generated content may be incorrect.">
            <a:extLst>
              <a:ext uri="{FF2B5EF4-FFF2-40B4-BE49-F238E27FC236}">
                <a16:creationId xmlns:a16="http://schemas.microsoft.com/office/drawing/2014/main" id="{628EC2AB-4DF6-7CEC-E8D1-4E8B02AA73A1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709" y="7474681"/>
            <a:ext cx="8284481" cy="2740158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27180BAC-7AF6-4999-6B37-1C929EA2B3FC}"/>
              </a:ext>
            </a:extLst>
          </p:cNvPr>
          <p:cNvGrpSpPr/>
          <p:nvPr/>
        </p:nvGrpSpPr>
        <p:grpSpPr>
          <a:xfrm>
            <a:off x="22337183" y="11025297"/>
            <a:ext cx="1520074" cy="1302510"/>
            <a:chOff x="21425675" y="11715995"/>
            <a:chExt cx="1520074" cy="13025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B657FF4-71F6-58A8-FF77-E5773F074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72895"/>
            <a:stretch>
              <a:fillRect/>
            </a:stretch>
          </p:blipFill>
          <p:spPr>
            <a:xfrm>
              <a:off x="21429055" y="12665528"/>
              <a:ext cx="1516694" cy="352977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A7EDB9A1-07B2-BE45-AAE0-93BE3BFD6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 b="27085"/>
            <a:stretch>
              <a:fillRect/>
            </a:stretch>
          </p:blipFill>
          <p:spPr>
            <a:xfrm>
              <a:off x="21425675" y="11715995"/>
              <a:ext cx="1516694" cy="949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29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EDD13-E9AD-B47E-8C3A-B98DE3AE2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75A84826-1B1C-47D7-F84C-455578B8F48D}"/>
              </a:ext>
            </a:extLst>
          </p:cNvPr>
          <p:cNvGrpSpPr/>
          <p:nvPr/>
        </p:nvGrpSpPr>
        <p:grpSpPr>
          <a:xfrm>
            <a:off x="-892439" y="4401833"/>
            <a:ext cx="128597543" cy="4373536"/>
            <a:chOff x="-892439" y="4401833"/>
            <a:chExt cx="128597543" cy="43735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8847B44-2BDF-1145-F809-AA34BD831EAF}"/>
                </a:ext>
              </a:extLst>
            </p:cNvPr>
            <p:cNvGrpSpPr/>
            <p:nvPr/>
          </p:nvGrpSpPr>
          <p:grpSpPr>
            <a:xfrm>
              <a:off x="-892439" y="4401833"/>
              <a:ext cx="128597543" cy="4373536"/>
              <a:chOff x="-892439" y="4401833"/>
              <a:chExt cx="128597543" cy="4373536"/>
            </a:xfrm>
          </p:grpSpPr>
          <p:sp>
            <p:nvSpPr>
              <p:cNvPr id="7" name="Rounded Rectangle 21">
                <a:extLst>
                  <a:ext uri="{FF2B5EF4-FFF2-40B4-BE49-F238E27FC236}">
                    <a16:creationId xmlns:a16="http://schemas.microsoft.com/office/drawing/2014/main" id="{6D653C9D-9A6B-D9D3-504F-D3EFB4AB70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-892439" y="4401833"/>
                <a:ext cx="128597543" cy="4373536"/>
              </a:xfrm>
              <a:prstGeom prst="roundRect">
                <a:avLst>
                  <a:gd name="adj" fmla="val 3900"/>
                </a:avLst>
              </a:prstGeom>
              <a:solidFill>
                <a:schemeClr val="bg1"/>
              </a:solidFill>
              <a:effectLst/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 defTabSz="182873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200" kern="0">
                  <a:ln w="3175">
                    <a:noFill/>
                  </a:ln>
                  <a:solidFill>
                    <a:srgbClr val="3A20A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4D45107C-8195-6571-4ED6-4118D2DDEC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47582" y="6858000"/>
                <a:ext cx="1571082" cy="15710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D12168EA-BE6F-FCBC-10B1-D806DB786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999536" y="5052151"/>
                <a:ext cx="1289206" cy="153645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BDD32FB-46B6-AA1B-76D3-EB9B9F1855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076" y="5031834"/>
                <a:ext cx="4740530" cy="157708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DDBE56F-C416-257A-BE00-6559EFCFDB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46255" y="7136854"/>
                <a:ext cx="4472826" cy="1013375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2AABA54-2C51-DCC2-FC1D-D6A38A61A7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62621" y="5088129"/>
                <a:ext cx="1289207" cy="146449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FC673D9-3574-8A72-CF38-C815778F8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52797" y="7147583"/>
                <a:ext cx="1783154" cy="89157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DEF040E-8A6E-40A8-3998-ADE584A5A2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0589" y="7289201"/>
                <a:ext cx="2295148" cy="70868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160DF5A-38B2-D2D1-DD29-178996313D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90566" y="7286574"/>
                <a:ext cx="2979258" cy="713934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723D1E2A-8F2F-1CC8-2A67-FC7F427DF5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7749" y="7343231"/>
                <a:ext cx="2333704" cy="600620"/>
              </a:xfrm>
              <a:prstGeom prst="rect">
                <a:avLst/>
              </a:prstGeom>
            </p:spPr>
          </p:pic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9A54BB9D-B536-B46F-53A7-D030074FA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0168933" y="5608826"/>
                <a:ext cx="2428548" cy="423100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4DDD4B2-4F8B-43C4-050F-264A0D6D8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0880"/>
              <a:stretch/>
            </p:blipFill>
            <p:spPr>
              <a:xfrm>
                <a:off x="52547378" y="5513372"/>
                <a:ext cx="2214972" cy="614008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CC8ED5B-7FC8-7AA8-8231-06DF232EC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18194" y="7051120"/>
                <a:ext cx="2843620" cy="1184843"/>
              </a:xfrm>
              <a:prstGeom prst="rect">
                <a:avLst/>
              </a:prstGeom>
            </p:spPr>
          </p:pic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400012BF-860A-6B17-C8D2-EAF400BDE6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158268" y="5368095"/>
                <a:ext cx="4613267" cy="904562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9BB5561D-AD84-670E-1937-7098BD031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3364" y="5324574"/>
                <a:ext cx="4230838" cy="991604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1ECD613-FA31-F151-1F23-7A380E6BD1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56020" y="5203768"/>
                <a:ext cx="3209684" cy="1233217"/>
              </a:xfrm>
              <a:prstGeom prst="rect">
                <a:avLst/>
              </a:prstGeom>
            </p:spPr>
          </p:pic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1FF22A8B-4415-5EA1-0A74-F3FCDD8747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5134230" y="5548818"/>
                <a:ext cx="2931118" cy="543117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15C7322-64DC-3B1D-23F6-8B794BA49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860927" y="7155685"/>
                <a:ext cx="3304820" cy="975712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847E482-747A-E489-9C0E-DEA3413E8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1191" y="7046293"/>
                <a:ext cx="3535224" cy="1194496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9C9E28C4-9D95-18CA-EE1F-6497E4E5B7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64860" y="7235052"/>
                <a:ext cx="2966616" cy="816978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38A2476-7C52-E917-A7B8-8836BA3169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68933" y="7298687"/>
                <a:ext cx="2428548" cy="689708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AD8656C4-A8D0-08E1-70B9-D7381588F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76012" y="5191939"/>
                <a:ext cx="2979258" cy="1256874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D16CABD-20C1-AB9D-8C01-CFF11BB6B4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24850" y="7284069"/>
                <a:ext cx="1833786" cy="718944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F505425E-3892-E8AF-1053-4F79276354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79010" y="5370065"/>
                <a:ext cx="1995048" cy="900622"/>
              </a:xfrm>
              <a:prstGeom prst="rect">
                <a:avLst/>
              </a:prstGeom>
            </p:spPr>
          </p:pic>
          <p:pic>
            <p:nvPicPr>
              <p:cNvPr id="4" name="Picture 8">
                <a:extLst>
                  <a:ext uri="{FF2B5EF4-FFF2-40B4-BE49-F238E27FC236}">
                    <a16:creationId xmlns:a16="http://schemas.microsoft.com/office/drawing/2014/main" id="{A2A10938-1F1B-DD8E-8CDA-EE381D92A4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89447" y="7134954"/>
                <a:ext cx="3659022" cy="1017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9691F5A-CDEE-1105-F8B0-D2261B768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17777" y="7045094"/>
                <a:ext cx="2898549" cy="1196895"/>
              </a:xfrm>
              <a:prstGeom prst="rect">
                <a:avLst/>
              </a:prstGeom>
            </p:spPr>
          </p:pic>
          <p:pic>
            <p:nvPicPr>
              <p:cNvPr id="8" name="Picture 7" descr="A white padlock on a black background&#10;&#10;Description automatically generated">
                <a:extLst>
                  <a:ext uri="{FF2B5EF4-FFF2-40B4-BE49-F238E27FC236}">
                    <a16:creationId xmlns:a16="http://schemas.microsoft.com/office/drawing/2014/main" id="{CF899852-102F-9428-34E3-CD5CFD0C2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85197" y="5590667"/>
                <a:ext cx="3665579" cy="459419"/>
              </a:xfrm>
              <a:prstGeom prst="rect">
                <a:avLst/>
              </a:prstGeom>
            </p:spPr>
          </p:pic>
          <p:pic>
            <p:nvPicPr>
              <p:cNvPr id="12" name="Picture 11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4A920991-02BD-F9AB-F3AB-2E5D65CA1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5528" y="7200073"/>
                <a:ext cx="3874806" cy="886936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7DEC3735-5665-0613-1C0F-93FAD03A9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23615439" y="7250500"/>
                <a:ext cx="3631703" cy="786083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9D8FAE5-A5DE-5E08-3716-D80D72BE5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864438" y="5334734"/>
                <a:ext cx="3255264" cy="971285"/>
              </a:xfrm>
              <a:prstGeom prst="roundRect">
                <a:avLst/>
              </a:prstGeom>
            </p:spPr>
          </p:pic>
          <p:pic>
            <p:nvPicPr>
              <p:cNvPr id="22" name="Picture 2">
                <a:extLst>
                  <a:ext uri="{FF2B5EF4-FFF2-40B4-BE49-F238E27FC236}">
                    <a16:creationId xmlns:a16="http://schemas.microsoft.com/office/drawing/2014/main" id="{865C4658-B0FE-35D3-8A5A-7E502D57B1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" cstate="email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2032982" y="4865924"/>
                <a:ext cx="4776463" cy="1908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4" descr="FMG | LinkedIn">
                <a:extLst>
                  <a:ext uri="{FF2B5EF4-FFF2-40B4-BE49-F238E27FC236}">
                    <a16:creationId xmlns:a16="http://schemas.microsoft.com/office/drawing/2014/main" id="{4E8B2196-583B-83E6-3CD2-908ABA223A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29601" y="5204963"/>
                <a:ext cx="1850631" cy="1361384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6E682E4-E5F9-2B6A-832D-C920B9CB2BA8}"/>
                </a:ext>
              </a:extLst>
            </p:cNvPr>
            <p:cNvGrpSpPr/>
            <p:nvPr/>
          </p:nvGrpSpPr>
          <p:grpSpPr>
            <a:xfrm>
              <a:off x="63471912" y="4887097"/>
              <a:ext cx="63050278" cy="3563158"/>
              <a:chOff x="-452797" y="4865924"/>
              <a:chExt cx="63050278" cy="3563158"/>
            </a:xfrm>
          </p:grpSpPr>
          <p:pic>
            <p:nvPicPr>
              <p:cNvPr id="32" name="Picture 2">
                <a:extLst>
                  <a:ext uri="{FF2B5EF4-FFF2-40B4-BE49-F238E27FC236}">
                    <a16:creationId xmlns:a16="http://schemas.microsoft.com/office/drawing/2014/main" id="{C3A10915-54DB-72E2-9F60-F55C6A40BE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47582" y="6858000"/>
                <a:ext cx="1571082" cy="15710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A458B3E-47CB-EA5C-99AC-89803AA72C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999536" y="5052151"/>
                <a:ext cx="1289206" cy="153645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50CE279-7228-870C-9966-125EFF475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076" y="5031834"/>
                <a:ext cx="4740530" cy="1577084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FF684AD-3EDB-95FF-E240-D6EEF118BC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46255" y="7136854"/>
                <a:ext cx="4472826" cy="1013375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20A83F4E-655B-0720-2E17-492D32507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62621" y="5088129"/>
                <a:ext cx="1289207" cy="1464495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ACC04504-40DD-485F-EEC9-466A0D8521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52797" y="7147583"/>
                <a:ext cx="1783154" cy="891578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3C46CD1C-3677-46A0-F1C5-FEBD505980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0589" y="7289201"/>
                <a:ext cx="2295148" cy="708680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81F6F91-EB35-FBED-5BE1-00E5563FA4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90566" y="7286574"/>
                <a:ext cx="2979258" cy="713934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842E3E07-23EE-C82C-50CA-9228556EA7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57749" y="7343231"/>
                <a:ext cx="2333704" cy="600620"/>
              </a:xfrm>
              <a:prstGeom prst="rect">
                <a:avLst/>
              </a:prstGeom>
            </p:spPr>
          </p:pic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DE27A407-9E13-CD4A-83C5-C721D40E6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0168933" y="5608826"/>
                <a:ext cx="2428548" cy="423100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E39C5441-7E1A-D007-01E4-2A9CD227A5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0880"/>
              <a:stretch/>
            </p:blipFill>
            <p:spPr>
              <a:xfrm>
                <a:off x="52547378" y="5513372"/>
                <a:ext cx="2214972" cy="614008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823CC936-17EC-50C3-4DFC-41D07D9398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18194" y="7051120"/>
                <a:ext cx="2843620" cy="1184843"/>
              </a:xfrm>
              <a:prstGeom prst="rect">
                <a:avLst/>
              </a:prstGeom>
            </p:spPr>
          </p:pic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73FE2FA6-EAFA-CBD2-7313-E56964A4C0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158268" y="5368095"/>
                <a:ext cx="4613267" cy="904562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DDC4E0F-0D9B-68FD-C3FF-4E6BA88CA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3364" y="5324574"/>
                <a:ext cx="4230838" cy="991604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AEA40D9A-FDE2-5356-41D2-5CC54EBBC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56020" y="5203768"/>
                <a:ext cx="3209684" cy="1233217"/>
              </a:xfrm>
              <a:prstGeom prst="rect">
                <a:avLst/>
              </a:prstGeom>
            </p:spPr>
          </p:pic>
          <p:pic>
            <p:nvPicPr>
              <p:cNvPr id="67" name="Graphic 66">
                <a:extLst>
                  <a:ext uri="{FF2B5EF4-FFF2-40B4-BE49-F238E27FC236}">
                    <a16:creationId xmlns:a16="http://schemas.microsoft.com/office/drawing/2014/main" id="{F844D4FB-6A1A-9FE1-1330-0D52D8225C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5134230" y="5548818"/>
                <a:ext cx="2931118" cy="543117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1289864-15CE-EBCC-3BAA-1AFFD91224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860927" y="7155685"/>
                <a:ext cx="3304820" cy="975712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2774B8D8-DEDF-02B5-61D6-784DFC5F44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1191" y="7046293"/>
                <a:ext cx="3535224" cy="1194496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77B0EBED-C24A-23F1-0873-0BE80C9236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64860" y="7235052"/>
                <a:ext cx="2966616" cy="816978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8BA0ABF-C49E-E1B1-5816-74666C3634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68933" y="7298687"/>
                <a:ext cx="2428548" cy="689708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6900232E-9A22-A1D8-3EDA-36B053D06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76012" y="5191939"/>
                <a:ext cx="2979258" cy="1256874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13E5893B-71F0-6B19-92FC-5084C54337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24850" y="7284069"/>
                <a:ext cx="1833786" cy="718944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471CBFB6-CA26-4BDE-6930-F760BCEEB6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79010" y="5370065"/>
                <a:ext cx="1995048" cy="900622"/>
              </a:xfrm>
              <a:prstGeom prst="rect">
                <a:avLst/>
              </a:prstGeom>
            </p:spPr>
          </p:pic>
          <p:pic>
            <p:nvPicPr>
              <p:cNvPr id="75" name="Picture 8">
                <a:extLst>
                  <a:ext uri="{FF2B5EF4-FFF2-40B4-BE49-F238E27FC236}">
                    <a16:creationId xmlns:a16="http://schemas.microsoft.com/office/drawing/2014/main" id="{3D561649-F8D4-8F56-323E-CB2A7749B0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89447" y="7134954"/>
                <a:ext cx="3659022" cy="1017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EEF4E864-19F6-078A-C0B5-AC33DAE1E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17777" y="7045094"/>
                <a:ext cx="2898549" cy="1196895"/>
              </a:xfrm>
              <a:prstGeom prst="rect">
                <a:avLst/>
              </a:prstGeom>
            </p:spPr>
          </p:pic>
          <p:pic>
            <p:nvPicPr>
              <p:cNvPr id="77" name="Picture 76" descr="A white padlock on a black background&#10;&#10;Description automatically generated">
                <a:extLst>
                  <a:ext uri="{FF2B5EF4-FFF2-40B4-BE49-F238E27FC236}">
                    <a16:creationId xmlns:a16="http://schemas.microsoft.com/office/drawing/2014/main" id="{D596F87D-9C19-AECF-66B0-55888302D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85197" y="5590667"/>
                <a:ext cx="3665579" cy="459419"/>
              </a:xfrm>
              <a:prstGeom prst="rect">
                <a:avLst/>
              </a:prstGeom>
            </p:spPr>
          </p:pic>
          <p:pic>
            <p:nvPicPr>
              <p:cNvPr id="78" name="Picture 77" descr="A black background with a black square&#10;&#10;AI-generated content may be incorrect.">
                <a:extLst>
                  <a:ext uri="{FF2B5EF4-FFF2-40B4-BE49-F238E27FC236}">
                    <a16:creationId xmlns:a16="http://schemas.microsoft.com/office/drawing/2014/main" id="{FDAC3F18-18FF-4484-8081-6C48ECE810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5528" y="7200073"/>
                <a:ext cx="3874806" cy="886936"/>
              </a:xfrm>
              <a:prstGeom prst="rect">
                <a:avLst/>
              </a:prstGeom>
            </p:spPr>
          </p:pic>
          <p:pic>
            <p:nvPicPr>
              <p:cNvPr id="79" name="Graphic 78">
                <a:extLst>
                  <a:ext uri="{FF2B5EF4-FFF2-40B4-BE49-F238E27FC236}">
                    <a16:creationId xmlns:a16="http://schemas.microsoft.com/office/drawing/2014/main" id="{1F6A71C4-12FA-0495-18EA-508A5E844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23615439" y="7250500"/>
                <a:ext cx="3631703" cy="786083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09376901-1AD2-016A-B62F-279BD8F38C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6864438" y="5334734"/>
                <a:ext cx="3255264" cy="971285"/>
              </a:xfrm>
              <a:prstGeom prst="roundRect">
                <a:avLst/>
              </a:prstGeom>
            </p:spPr>
          </p:pic>
          <p:pic>
            <p:nvPicPr>
              <p:cNvPr id="81" name="Picture 2">
                <a:extLst>
                  <a:ext uri="{FF2B5EF4-FFF2-40B4-BE49-F238E27FC236}">
                    <a16:creationId xmlns:a16="http://schemas.microsoft.com/office/drawing/2014/main" id="{A4774580-AB54-4517-1E65-DE9F52E247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" cstate="email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2032982" y="4865924"/>
                <a:ext cx="4776463" cy="1908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4" descr="FMG | LinkedIn">
                <a:extLst>
                  <a:ext uri="{FF2B5EF4-FFF2-40B4-BE49-F238E27FC236}">
                    <a16:creationId xmlns:a16="http://schemas.microsoft.com/office/drawing/2014/main" id="{2F1D1F6A-507E-4ABE-83FC-1EA9216C9B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29601" y="5204963"/>
                <a:ext cx="1850631" cy="1361384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2585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1914E-6 -4.07407E-6 L -3.9711 -4.07407E-6 " pathEditMode="relative" rAng="0" ptsTypes="AA">
                                      <p:cBhvr>
                                        <p:cTn id="10" dur="5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5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D41A2-028D-7843-8095-5A3EC7478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29CDF1-D592-2CE3-8EC8-2B92C0F99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3658" y="4125093"/>
            <a:ext cx="7858892" cy="1890091"/>
          </a:xfrm>
        </p:spPr>
        <p:txBody>
          <a:bodyPr/>
          <a:lstStyle/>
          <a:p>
            <a:r>
              <a:rPr lang="en-US"/>
              <a:t>Announcing .NET 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38A4A-C473-10B3-FEA8-2CA7A12AA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3657" y="6075055"/>
            <a:ext cx="8814113" cy="67472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Faster, more elegant, and extensible code with C# 14 </a:t>
            </a:r>
          </a:p>
          <a:p>
            <a:endParaRPr lang="en-US">
              <a:solidFill>
                <a:schemeClr val="bg2"/>
              </a:solidFill>
            </a:endParaRPr>
          </a:p>
          <a:p>
            <a:r>
              <a:rPr lang="en-US">
                <a:solidFill>
                  <a:schemeClr val="bg2"/>
                </a:solidFill>
              </a:rPr>
              <a:t>Industry leading performance with improvements to help apps launch quicker, run smoother, and scale effortlessly</a:t>
            </a:r>
          </a:p>
          <a:p>
            <a:endParaRPr lang="en-US">
              <a:solidFill>
                <a:schemeClr val="bg2"/>
              </a:solidFill>
            </a:endParaRPr>
          </a:p>
          <a:p>
            <a:r>
              <a:rPr lang="en-US">
                <a:solidFill>
                  <a:schemeClr val="bg2"/>
                </a:solidFill>
              </a:rPr>
              <a:t>Supercharged SDK and libraries let you build more secure and future-ready apps with confidence</a:t>
            </a:r>
          </a:p>
          <a:p>
            <a:endParaRPr lang="en-US">
              <a:solidFill>
                <a:schemeClr val="bg2"/>
              </a:solidFill>
            </a:endParaRPr>
          </a:p>
          <a:p>
            <a:r>
              <a:rPr lang="en-US">
                <a:solidFill>
                  <a:schemeClr val="bg2"/>
                </a:solidFill>
              </a:rPr>
              <a:t>Modern features for web, cloud, mobile, and cross-platform development designed for today and </a:t>
            </a:r>
            <a:br>
              <a:rPr lang="en-US">
                <a:solidFill>
                  <a:schemeClr val="bg2"/>
                </a:solidFill>
              </a:rPr>
            </a:br>
            <a:r>
              <a:rPr lang="en-US">
                <a:solidFill>
                  <a:schemeClr val="bg2"/>
                </a:solidFill>
              </a:rPr>
              <a:t>tomorrow’s workloads</a:t>
            </a:r>
          </a:p>
          <a:p>
            <a:endParaRPr lang="en-US">
              <a:solidFill>
                <a:schemeClr val="bg2"/>
              </a:solidFill>
            </a:endParaRPr>
          </a:p>
          <a:p>
            <a:r>
              <a:rPr lang="en-US">
                <a:solidFill>
                  <a:schemeClr val="bg2"/>
                </a:solidFill>
              </a:rPr>
              <a:t>Long-Term Support (LTS) release</a:t>
            </a:r>
            <a:endParaRPr lang="en-US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BEF582-3E7D-31BA-512C-1B5F6C0BF8C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r="2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60CAA9-8F46-50C3-D0E1-7C9B91672ED9}"/>
              </a:ext>
            </a:extLst>
          </p:cNvPr>
          <p:cNvSpPr/>
          <p:nvPr/>
        </p:nvSpPr>
        <p:spPr>
          <a:xfrm>
            <a:off x="1153845" y="3148809"/>
            <a:ext cx="2829576" cy="60439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</a:gsLst>
            <a:lin ang="30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spc="300">
                <a:solidFill>
                  <a:schemeClr val="tx1"/>
                </a:solidFill>
                <a:latin typeface="Aptos" panose="020B0004020202020204" pitchFamily="34" charset="0"/>
              </a:rPr>
              <a:t>RELEASED</a:t>
            </a:r>
            <a:endParaRPr kumimoji="0" lang="en-US" sz="2200" u="none" strike="noStrike" kern="1200" cap="none" spc="30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48E0E8D-66E9-8AE8-56DD-CF4883484685}"/>
              </a:ext>
            </a:extLst>
          </p:cNvPr>
          <p:cNvSpPr txBox="1">
            <a:spLocks/>
          </p:cNvSpPr>
          <p:nvPr/>
        </p:nvSpPr>
        <p:spPr>
          <a:xfrm>
            <a:off x="436347" y="5237607"/>
            <a:ext cx="3767792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get.dot.net/10</a:t>
            </a:r>
          </a:p>
        </p:txBody>
      </p:sp>
    </p:spTree>
    <p:extLst>
      <p:ext uri="{BB962C8B-B14F-4D97-AF65-F5344CB8AC3E}">
        <p14:creationId xmlns:p14="http://schemas.microsoft.com/office/powerpoint/2010/main" val="407197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E3737-E02A-1BC7-D2F2-F03B1D4DA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B80B8C-1675-8BD4-9B55-A9EDF773FB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3658" y="4123301"/>
            <a:ext cx="7858892" cy="1890091"/>
          </a:xfrm>
        </p:spPr>
        <p:txBody>
          <a:bodyPr/>
          <a:lstStyle/>
          <a:p>
            <a:r>
              <a:rPr lang="en-US"/>
              <a:t>Visual Studio 2026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37FB2-2752-EE9C-54E4-9A5742E5C0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3657" y="6073262"/>
            <a:ext cx="8589901" cy="62247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  <a:latin typeface="Aptos" panose="020B0004020202020204" pitchFamily="34" charset="0"/>
              </a:rPr>
              <a:t>Optimized for .NET 10 and C++, and ready to grow with you with monthly feature updates</a:t>
            </a:r>
          </a:p>
          <a:p>
            <a:endParaRPr lang="en-US">
              <a:solidFill>
                <a:schemeClr val="bg2"/>
              </a:solidFill>
              <a:latin typeface="Aptos" panose="020B0004020202020204" pitchFamily="34" charset="0"/>
            </a:endParaRPr>
          </a:p>
          <a:p>
            <a:r>
              <a:rPr lang="en-US">
                <a:solidFill>
                  <a:schemeClr val="bg2"/>
                </a:solidFill>
                <a:latin typeface="Aptos" panose="020B0004020202020204" pitchFamily="34" charset="0"/>
              </a:rPr>
              <a:t>Instant startup with solutions loading up to 50% faster and a quicker build, edit, debug cycle even on </a:t>
            </a:r>
            <a:br>
              <a:rPr lang="en-US">
                <a:solidFill>
                  <a:schemeClr val="bg2"/>
                </a:solidFill>
                <a:latin typeface="Aptos" panose="020B0004020202020204" pitchFamily="34" charset="0"/>
              </a:rPr>
            </a:br>
            <a:r>
              <a:rPr lang="en-US">
                <a:solidFill>
                  <a:schemeClr val="bg2"/>
                </a:solidFill>
                <a:latin typeface="Aptos" panose="020B0004020202020204" pitchFamily="34" charset="0"/>
              </a:rPr>
              <a:t>massive codebases</a:t>
            </a:r>
          </a:p>
          <a:p>
            <a:endParaRPr lang="en-US">
              <a:solidFill>
                <a:schemeClr val="bg2"/>
              </a:solidFill>
            </a:endParaRPr>
          </a:p>
          <a:p>
            <a:r>
              <a:rPr lang="en-US">
                <a:solidFill>
                  <a:schemeClr val="bg2"/>
                </a:solidFill>
              </a:rPr>
              <a:t>Modern design with Fluent UI makes it lighter and easier to navigate and stay focused on code, not the tool</a:t>
            </a:r>
          </a:p>
          <a:p>
            <a:endParaRPr lang="en-US">
              <a:solidFill>
                <a:schemeClr val="bg2"/>
              </a:solidFill>
            </a:endParaRPr>
          </a:p>
          <a:p>
            <a:r>
              <a:rPr lang="en-US">
                <a:solidFill>
                  <a:schemeClr val="bg2"/>
                </a:solidFill>
              </a:rPr>
              <a:t>AI that works for you with new GitHub Copilot capabilities for profiling, testing, and modernization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7C335C5-1030-EFF6-F5CC-8F7BA4AA18E6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0"/>
          <a:stretch>
            <a:fillRect/>
          </a:stretch>
        </p:blipFill>
        <p:spPr>
          <a:xfrm>
            <a:off x="10544175" y="1143000"/>
            <a:ext cx="12687300" cy="113157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r="271"/>
            </a:stretch>
          </a:blipFill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A13119-3440-3C74-8363-2B17D4691037}"/>
              </a:ext>
            </a:extLst>
          </p:cNvPr>
          <p:cNvSpPr/>
          <p:nvPr/>
        </p:nvSpPr>
        <p:spPr>
          <a:xfrm>
            <a:off x="1153845" y="3147017"/>
            <a:ext cx="2829576" cy="60439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9000">
                <a:schemeClr val="accent3">
                  <a:lumMod val="20000"/>
                  <a:lumOff val="80000"/>
                </a:schemeClr>
              </a:gs>
            </a:gsLst>
            <a:lin ang="30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spc="300">
                <a:solidFill>
                  <a:schemeClr val="tx1"/>
                </a:solidFill>
                <a:latin typeface="Aptos" panose="020B0004020202020204" pitchFamily="34" charset="0"/>
              </a:rPr>
              <a:t>RELEASED</a:t>
            </a:r>
            <a:endParaRPr kumimoji="0" lang="en-US" sz="2200" u="none" strike="noStrike" kern="1200" cap="none" spc="30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F799E85-CE1C-D899-0284-337DB62CEAE2}"/>
              </a:ext>
            </a:extLst>
          </p:cNvPr>
          <p:cNvSpPr txBox="1">
            <a:spLocks/>
          </p:cNvSpPr>
          <p:nvPr/>
        </p:nvSpPr>
        <p:spPr>
          <a:xfrm>
            <a:off x="1153845" y="5235816"/>
            <a:ext cx="4264573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/>
              <a:t>Visualstudio.com/download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4C50C1-7E83-7BA3-8391-166425600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310" y="886190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38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E5B0D-F187-E994-9E37-40906FD39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">
            <a:extLst>
              <a:ext uri="{FF2B5EF4-FFF2-40B4-BE49-F238E27FC236}">
                <a16:creationId xmlns:a16="http://schemas.microsoft.com/office/drawing/2014/main" id="{268B3C51-FD04-DA2D-81E8-7BADE09B87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31229" y="1234441"/>
            <a:ext cx="22034500" cy="123110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1865484">
              <a:defRPr/>
            </a:pPr>
            <a:r>
              <a:rPr lang="en-CA" sz="8000" spc="-100">
                <a:solidFill>
                  <a:schemeClr val="bg1"/>
                </a:solidFill>
              </a:rPr>
              <a:t>Partner contributions to .NET 10</a:t>
            </a:r>
          </a:p>
        </p:txBody>
      </p:sp>
      <p:grpSp>
        <p:nvGrpSpPr>
          <p:cNvPr id="142" name="Group 141" descr="Heritage Grocers Group: $500,000 saved">
            <a:extLst>
              <a:ext uri="{FF2B5EF4-FFF2-40B4-BE49-F238E27FC236}">
                <a16:creationId xmlns:a16="http://schemas.microsoft.com/office/drawing/2014/main" id="{34F46D11-7928-37EE-9BF5-D1DFF163D7D3}"/>
              </a:ext>
            </a:extLst>
          </p:cNvPr>
          <p:cNvGrpSpPr/>
          <p:nvPr/>
        </p:nvGrpSpPr>
        <p:grpSpPr>
          <a:xfrm>
            <a:off x="534249" y="3961669"/>
            <a:ext cx="5900288" cy="8050452"/>
            <a:chOff x="266331" y="1980834"/>
            <a:chExt cx="2950144" cy="402522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7330708-EC9D-F98E-DA6A-BB8F44F05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39" b="6339"/>
            <a:stretch/>
          </p:blipFill>
          <p:spPr>
            <a:xfrm>
              <a:off x="266331" y="1980834"/>
              <a:ext cx="2950144" cy="2472342"/>
            </a:xfrm>
            <a:prstGeom prst="round2SameRect">
              <a:avLst>
                <a:gd name="adj1" fmla="val 7224"/>
                <a:gd name="adj2" fmla="val 0"/>
              </a:avLst>
            </a:prstGeom>
            <a:solidFill>
              <a:schemeClr val="tx2"/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</p:pic>
        <p:sp>
          <p:nvSpPr>
            <p:cNvPr id="6" name="Rectangle: Rounded Corners 18">
              <a:extLst>
                <a:ext uri="{FF2B5EF4-FFF2-40B4-BE49-F238E27FC236}">
                  <a16:creationId xmlns:a16="http://schemas.microsoft.com/office/drawing/2014/main" id="{26D812A3-3708-3FAC-079C-46969D8CC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66331" y="4453180"/>
              <a:ext cx="2950143" cy="1552880"/>
            </a:xfrm>
            <a:prstGeom prst="round2SameRect">
              <a:avLst>
                <a:gd name="adj1" fmla="val 0"/>
                <a:gd name="adj2" fmla="val 11272"/>
              </a:avLst>
            </a:prstGeom>
            <a:solidFill>
              <a:schemeClr val="tx2">
                <a:lumMod val="75000"/>
                <a:lumOff val="25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6000" tIns="180000" rIns="21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743200" fontAlgn="base">
                <a:spcAft>
                  <a:spcPct val="0"/>
                </a:spcAft>
                <a:tabLst>
                  <a:tab pos="2743200" algn="l"/>
                </a:tabLst>
                <a:defRPr/>
              </a:pPr>
              <a:endParaRPr lang="en-US" sz="3200">
                <a:solidFill>
                  <a:srgbClr val="000000"/>
                </a:solidFill>
                <a:latin typeface="+mj-lt"/>
                <a:cs typeface="Segoe UI Semibold" panose="020B07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51DB20-77AF-255F-D570-81A687FF42C2}"/>
                </a:ext>
              </a:extLst>
            </p:cNvPr>
            <p:cNvSpPr txBox="1"/>
            <p:nvPr/>
          </p:nvSpPr>
          <p:spPr>
            <a:xfrm>
              <a:off x="429541" y="4538292"/>
              <a:ext cx="2697116" cy="141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828800">
                <a:defRPr/>
              </a:pPr>
              <a:r>
                <a:rPr lang="en-CA" sz="5600">
                  <a:ln w="3175">
                    <a:noFill/>
                  </a:ln>
                  <a:solidFill>
                    <a:srgbClr val="FFFFFF"/>
                  </a:solidFill>
                  <a:latin typeface="+mj-lt"/>
                  <a:cs typeface="Segoe UI Semibold" panose="020B0702040204020203" pitchFamily="34" charset="0"/>
                </a:rPr>
                <a:t>Distro maintainer </a:t>
              </a:r>
            </a:p>
            <a:p>
              <a:pPr defTabSz="1828800">
                <a:defRPr/>
              </a:pPr>
              <a:r>
                <a:rPr lang="en-CA" sz="3600">
                  <a:ln w="3175">
                    <a:noFill/>
                  </a:ln>
                  <a:solidFill>
                    <a:srgbClr val="FFFFFF"/>
                  </a:solidFill>
                  <a:latin typeface="+mj-lt"/>
                  <a:cs typeface="Segoe UI Semibold" panose="020B0702040204020203" pitchFamily="34" charset="0"/>
                </a:rPr>
                <a:t>and security group partner</a:t>
              </a:r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CA899352-F487-E94F-D7CA-B534706ED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395654" y="2763662"/>
              <a:ext cx="2658391" cy="625504"/>
            </a:xfrm>
            <a:prstGeom prst="rect">
              <a:avLst/>
            </a:prstGeom>
          </p:spPr>
        </p:pic>
      </p:grpSp>
      <p:grpSp>
        <p:nvGrpSpPr>
          <p:cNvPr id="143" name="Group 142" descr="Canadian Tire: 30 to 60 minutes saved a day ">
            <a:extLst>
              <a:ext uri="{FF2B5EF4-FFF2-40B4-BE49-F238E27FC236}">
                <a16:creationId xmlns:a16="http://schemas.microsoft.com/office/drawing/2014/main" id="{9D082CD1-BD8B-F104-6007-FBDB2159C9C3}"/>
              </a:ext>
            </a:extLst>
          </p:cNvPr>
          <p:cNvGrpSpPr/>
          <p:nvPr/>
        </p:nvGrpSpPr>
        <p:grpSpPr>
          <a:xfrm>
            <a:off x="6887790" y="3961670"/>
            <a:ext cx="5895018" cy="8050450"/>
            <a:chOff x="3443101" y="1980835"/>
            <a:chExt cx="2947509" cy="402522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3153CFA-E557-0A6B-D8D7-0EA914E48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00" b="6300"/>
            <a:stretch/>
          </p:blipFill>
          <p:spPr>
            <a:xfrm>
              <a:off x="3443101" y="1980835"/>
              <a:ext cx="2947505" cy="2472342"/>
            </a:xfrm>
            <a:prstGeom prst="round2SameRect">
              <a:avLst>
                <a:gd name="adj1" fmla="val 7224"/>
                <a:gd name="adj2" fmla="val 0"/>
              </a:avLst>
            </a:prstGeom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</p:pic>
        <p:sp>
          <p:nvSpPr>
            <p:cNvPr id="11" name="Rectangle: Rounded Corners 18">
              <a:extLst>
                <a:ext uri="{FF2B5EF4-FFF2-40B4-BE49-F238E27FC236}">
                  <a16:creationId xmlns:a16="http://schemas.microsoft.com/office/drawing/2014/main" id="{CFD0C3E8-52FE-ABD0-2195-548E35303A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43104" y="4453180"/>
              <a:ext cx="2947506" cy="1552880"/>
            </a:xfrm>
            <a:prstGeom prst="round2SameRect">
              <a:avLst>
                <a:gd name="adj1" fmla="val 0"/>
                <a:gd name="adj2" fmla="val 11576"/>
              </a:avLst>
            </a:prstGeom>
            <a:solidFill>
              <a:schemeClr val="tx2">
                <a:lumMod val="75000"/>
                <a:lumOff val="25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6000" tIns="180000" rIns="21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743200" fontAlgn="base">
                <a:spcAft>
                  <a:spcPct val="0"/>
                </a:spcAft>
                <a:tabLst>
                  <a:tab pos="2743200" algn="l"/>
                </a:tabLst>
                <a:defRPr/>
              </a:pPr>
              <a:endParaRPr lang="en-US" sz="3200">
                <a:solidFill>
                  <a:srgbClr val="000000"/>
                </a:solidFill>
                <a:latin typeface="+mj-lt"/>
                <a:cs typeface="Segoe UI Semibold" panose="020B07020402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C84BD6-166B-E986-6EEC-BF6141BB3550}"/>
                </a:ext>
              </a:extLst>
            </p:cNvPr>
            <p:cNvSpPr txBox="1"/>
            <p:nvPr/>
          </p:nvSpPr>
          <p:spPr>
            <a:xfrm>
              <a:off x="3612224" y="4538292"/>
              <a:ext cx="2697116" cy="1138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828800">
                <a:defRPr/>
              </a:pPr>
              <a:r>
                <a:rPr lang="en-US" sz="3600">
                  <a:ln w="3175">
                    <a:noFill/>
                  </a:ln>
                  <a:solidFill>
                    <a:srgbClr val="FFFFFF"/>
                  </a:solidFill>
                  <a:latin typeface="+mj-lt"/>
                  <a:cs typeface="Segoe UI Semibold" panose="020B0702040204020203" pitchFamily="34" charset="0"/>
                </a:rPr>
                <a:t>Contributed</a:t>
              </a:r>
            </a:p>
            <a:p>
              <a:pPr defTabSz="1828800">
                <a:defRPr/>
              </a:pPr>
              <a:r>
                <a:rPr lang="en-US" sz="5600">
                  <a:ln w="3175">
                    <a:noFill/>
                  </a:ln>
                  <a:solidFill>
                    <a:srgbClr val="FFFFFF"/>
                  </a:solidFill>
                  <a:latin typeface="+mj-lt"/>
                  <a:cs typeface="Segoe UI Semibold" panose="020B0702040204020203" pitchFamily="34" charset="0"/>
                </a:rPr>
                <a:t>Android 16</a:t>
              </a:r>
              <a:r>
                <a:rPr lang="en-US" sz="3600">
                  <a:ln w="3175">
                    <a:noFill/>
                  </a:ln>
                  <a:solidFill>
                    <a:srgbClr val="FFFFFF"/>
                  </a:solidFill>
                  <a:latin typeface="+mj-lt"/>
                  <a:cs typeface="Segoe UI Semibold" panose="020B0702040204020203" pitchFamily="34" charset="0"/>
                </a:rPr>
                <a:t> </a:t>
              </a:r>
              <a:r>
                <a:rPr lang="en-US" sz="5600">
                  <a:ln w="3175">
                    <a:noFill/>
                  </a:ln>
                  <a:solidFill>
                    <a:srgbClr val="FFFFFF"/>
                  </a:solidFill>
                  <a:latin typeface="+mj-lt"/>
                  <a:cs typeface="Segoe UI Semibold" panose="020B0702040204020203" pitchFamily="34" charset="0"/>
                </a:rPr>
                <a:t>support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1B613725-C22F-EC30-7E04-0DC392244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594761" y="2662568"/>
              <a:ext cx="2621198" cy="766432"/>
            </a:xfrm>
            <a:prstGeom prst="rect">
              <a:avLst/>
            </a:prstGeom>
          </p:spPr>
        </p:pic>
      </p:grpSp>
      <p:grpSp>
        <p:nvGrpSpPr>
          <p:cNvPr id="135" name="Group 134" descr="Office Depot: 431% engagement growth year over year ">
            <a:extLst>
              <a:ext uri="{FF2B5EF4-FFF2-40B4-BE49-F238E27FC236}">
                <a16:creationId xmlns:a16="http://schemas.microsoft.com/office/drawing/2014/main" id="{8F806302-B397-AB05-C150-DFC4CAE8BAE1}"/>
              </a:ext>
            </a:extLst>
          </p:cNvPr>
          <p:cNvGrpSpPr/>
          <p:nvPr/>
        </p:nvGrpSpPr>
        <p:grpSpPr>
          <a:xfrm>
            <a:off x="13236062" y="3961667"/>
            <a:ext cx="5907982" cy="8050454"/>
            <a:chOff x="6617237" y="1980833"/>
            <a:chExt cx="2953991" cy="4025227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2965EBD-FE13-FA31-A4F4-11AEBD013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96" b="6396"/>
            <a:stretch/>
          </p:blipFill>
          <p:spPr>
            <a:xfrm>
              <a:off x="6617237" y="1980833"/>
              <a:ext cx="2953991" cy="2472343"/>
            </a:xfrm>
            <a:prstGeom prst="round2SameRect">
              <a:avLst>
                <a:gd name="adj1" fmla="val 7224"/>
                <a:gd name="adj2" fmla="val 0"/>
              </a:avLst>
            </a:prstGeom>
            <a:noFill/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</p:pic>
        <p:sp>
          <p:nvSpPr>
            <p:cNvPr id="14" name="Rectangle: Rounded Corners 18">
              <a:extLst>
                <a:ext uri="{FF2B5EF4-FFF2-40B4-BE49-F238E27FC236}">
                  <a16:creationId xmlns:a16="http://schemas.microsoft.com/office/drawing/2014/main" id="{2A6F2636-3101-7D74-BE65-E358B76A6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7237" y="4453180"/>
              <a:ext cx="2953991" cy="1552880"/>
            </a:xfrm>
            <a:prstGeom prst="round2SameRect">
              <a:avLst>
                <a:gd name="adj1" fmla="val 0"/>
                <a:gd name="adj2" fmla="val 10710"/>
              </a:avLst>
            </a:prstGeom>
            <a:solidFill>
              <a:schemeClr val="tx2">
                <a:lumMod val="75000"/>
                <a:lumOff val="25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6000" tIns="180000" rIns="21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743200" fontAlgn="base">
                <a:spcAft>
                  <a:spcPct val="0"/>
                </a:spcAft>
                <a:tabLst>
                  <a:tab pos="2743200" algn="l"/>
                </a:tabLst>
                <a:defRPr/>
              </a:pPr>
              <a:endParaRPr lang="en-US" sz="3200">
                <a:solidFill>
                  <a:srgbClr val="000000"/>
                </a:solidFill>
                <a:latin typeface="+mj-lt"/>
                <a:cs typeface="Segoe UI Semibold" panose="020B07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B1D974-B902-83E3-5E4F-8524812EFE24}"/>
                </a:ext>
              </a:extLst>
            </p:cNvPr>
            <p:cNvSpPr txBox="1"/>
            <p:nvPr/>
          </p:nvSpPr>
          <p:spPr>
            <a:xfrm>
              <a:off x="6772036" y="4538292"/>
              <a:ext cx="2697116" cy="1261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828800">
                <a:defRPr/>
              </a:pPr>
              <a:r>
                <a:rPr lang="en-US" sz="5600">
                  <a:ln w="3175">
                    <a:noFill/>
                  </a:ln>
                  <a:solidFill>
                    <a:srgbClr val="FFFFFF"/>
                  </a:solidFill>
                  <a:latin typeface="+mj-lt"/>
                  <a:cs typeface="Segoe UI Semibold" panose="020B0702040204020203" pitchFamily="34" charset="0"/>
                </a:rPr>
                <a:t>Enhancing AI </a:t>
              </a:r>
              <a:r>
                <a:rPr lang="en-US" sz="3600">
                  <a:ln w="3175">
                    <a:noFill/>
                  </a:ln>
                  <a:solidFill>
                    <a:srgbClr val="FFFFFF"/>
                  </a:solidFill>
                  <a:latin typeface="+mj-lt"/>
                  <a:cs typeface="Segoe UI Semibold" panose="020B0702040204020203" pitchFamily="34" charset="0"/>
                </a:rPr>
                <a:t>numerical computing through low-level hardware intrinsics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8D858037-6818-CD64-96DB-52E4E4724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730355" y="2662568"/>
              <a:ext cx="2698276" cy="642910"/>
            </a:xfrm>
            <a:prstGeom prst="rect">
              <a:avLst/>
            </a:prstGeom>
          </p:spPr>
        </p:pic>
      </p:grpSp>
      <p:grpSp>
        <p:nvGrpSpPr>
          <p:cNvPr id="136" name="Group 135" descr="Estee Lauder: Reduced time to gather data from weeks to minutes">
            <a:extLst>
              <a:ext uri="{FF2B5EF4-FFF2-40B4-BE49-F238E27FC236}">
                <a16:creationId xmlns:a16="http://schemas.microsoft.com/office/drawing/2014/main" id="{05FC803B-0349-75FF-6FD1-3A7961A95C4D}"/>
              </a:ext>
            </a:extLst>
          </p:cNvPr>
          <p:cNvGrpSpPr/>
          <p:nvPr/>
        </p:nvGrpSpPr>
        <p:grpSpPr>
          <a:xfrm>
            <a:off x="19584328" y="3961664"/>
            <a:ext cx="5940970" cy="8050456"/>
            <a:chOff x="9791370" y="1980832"/>
            <a:chExt cx="2970485" cy="402522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AB67E1A-669D-9112-BB22-EFF4F0FD4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8" b="6638"/>
            <a:stretch/>
          </p:blipFill>
          <p:spPr>
            <a:xfrm>
              <a:off x="9791370" y="1980832"/>
              <a:ext cx="2970484" cy="2472346"/>
            </a:xfrm>
            <a:prstGeom prst="round2SameRect">
              <a:avLst>
                <a:gd name="adj1" fmla="val 7224"/>
                <a:gd name="adj2" fmla="val 0"/>
              </a:avLst>
            </a:prstGeom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</p:pic>
        <p:sp>
          <p:nvSpPr>
            <p:cNvPr id="20" name="Rectangle: Rounded Corners 18">
              <a:extLst>
                <a:ext uri="{FF2B5EF4-FFF2-40B4-BE49-F238E27FC236}">
                  <a16:creationId xmlns:a16="http://schemas.microsoft.com/office/drawing/2014/main" id="{D816D605-685D-9030-C3B0-E0DA2F68F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791371" y="4453180"/>
              <a:ext cx="2970484" cy="1552880"/>
            </a:xfrm>
            <a:prstGeom prst="round2SameRect">
              <a:avLst>
                <a:gd name="adj1" fmla="val 0"/>
                <a:gd name="adj2" fmla="val 11901"/>
              </a:avLst>
            </a:prstGeom>
            <a:solidFill>
              <a:schemeClr val="tx2">
                <a:lumMod val="75000"/>
                <a:lumOff val="25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6000" tIns="180000" rIns="21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743200" fontAlgn="base">
                <a:spcAft>
                  <a:spcPct val="0"/>
                </a:spcAft>
                <a:tabLst>
                  <a:tab pos="2743200" algn="l"/>
                </a:tabLst>
                <a:defRPr/>
              </a:pPr>
              <a:endParaRPr lang="en-US" sz="3200">
                <a:solidFill>
                  <a:srgbClr val="000000"/>
                </a:solidFill>
                <a:latin typeface="+mj-lt"/>
                <a:cs typeface="Segoe UI Semibold" panose="020B07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572143-D778-794B-6CF8-19C39BFC145E}"/>
                </a:ext>
              </a:extLst>
            </p:cNvPr>
            <p:cNvSpPr txBox="1"/>
            <p:nvPr/>
          </p:nvSpPr>
          <p:spPr>
            <a:xfrm>
              <a:off x="9961325" y="5044954"/>
              <a:ext cx="269711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82038" fontAlgn="base">
                <a:spcAft>
                  <a:spcPct val="0"/>
                </a:spcAft>
                <a:buSzPts val="1000"/>
                <a:tabLst>
                  <a:tab pos="914400" algn="l"/>
                </a:tabLst>
                <a:defRPr/>
              </a:pPr>
              <a:r>
                <a:rPr lang="en-US" sz="3200">
                  <a:solidFill>
                    <a:srgbClr val="FFFFFF"/>
                  </a:solidFill>
                  <a:cs typeface="Segoe UI Semibold" panose="020B0702040204020203" pitchFamily="34" charset="0"/>
                </a:rPr>
                <a:t>of community PRs merged to .NET MAUI repo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48528B-D8DD-E197-52CB-95428C1988D3}"/>
                </a:ext>
              </a:extLst>
            </p:cNvPr>
            <p:cNvSpPr txBox="1"/>
            <p:nvPr/>
          </p:nvSpPr>
          <p:spPr>
            <a:xfrm>
              <a:off x="9961325" y="4576219"/>
              <a:ext cx="269711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82038" fontAlgn="base">
                <a:spcAft>
                  <a:spcPct val="0"/>
                </a:spcAft>
                <a:buSzPts val="1000"/>
                <a:tabLst>
                  <a:tab pos="914400" algn="l"/>
                </a:tabLst>
                <a:defRPr/>
              </a:pPr>
              <a:r>
                <a:rPr lang="en-US" sz="5600">
                  <a:solidFill>
                    <a:srgbClr val="FFFFFF"/>
                  </a:solidFill>
                  <a:latin typeface="+mj-lt"/>
                  <a:cs typeface="Segoe UI Semibold" panose="020B0702040204020203" pitchFamily="34" charset="0"/>
                </a:rPr>
                <a:t>Over 60% 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7C74C595-564F-0A24-65FB-31E4B8D8B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61325" y="2662568"/>
              <a:ext cx="2678155" cy="599689"/>
            </a:xfrm>
            <a:prstGeom prst="rect">
              <a:avLst/>
            </a:prstGeom>
          </p:spPr>
        </p:pic>
      </p:grpSp>
      <p:grpSp>
        <p:nvGrpSpPr>
          <p:cNvPr id="144" name="Group 143" descr="Meesho: 25% increase in customer satisfaction scores">
            <a:extLst>
              <a:ext uri="{FF2B5EF4-FFF2-40B4-BE49-F238E27FC236}">
                <a16:creationId xmlns:a16="http://schemas.microsoft.com/office/drawing/2014/main" id="{9499B1ED-9473-27FE-4260-0BD5F2B83BDB}"/>
              </a:ext>
            </a:extLst>
          </p:cNvPr>
          <p:cNvGrpSpPr/>
          <p:nvPr/>
        </p:nvGrpSpPr>
        <p:grpSpPr>
          <a:xfrm>
            <a:off x="25985851" y="3961660"/>
            <a:ext cx="5885016" cy="8050460"/>
            <a:chOff x="12991338" y="1980830"/>
            <a:chExt cx="2942508" cy="4025230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DE69494-5EDE-B223-BE05-2D4B21340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26" b="6226"/>
            <a:stretch/>
          </p:blipFill>
          <p:spPr>
            <a:xfrm>
              <a:off x="12991338" y="1980830"/>
              <a:ext cx="2942508" cy="2472346"/>
            </a:xfrm>
            <a:prstGeom prst="round2SameRect">
              <a:avLst>
                <a:gd name="adj1" fmla="val 7224"/>
                <a:gd name="adj2" fmla="val 0"/>
              </a:avLst>
            </a:prstGeom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</p:pic>
        <p:sp>
          <p:nvSpPr>
            <p:cNvPr id="89" name="Rectangle: Rounded Corners 18">
              <a:extLst>
                <a:ext uri="{FF2B5EF4-FFF2-40B4-BE49-F238E27FC236}">
                  <a16:creationId xmlns:a16="http://schemas.microsoft.com/office/drawing/2014/main" id="{A59D8D9E-4D10-03BE-4CE9-D49A676FA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991338" y="4453180"/>
              <a:ext cx="2942508" cy="1552880"/>
            </a:xfrm>
            <a:prstGeom prst="round2SameRect">
              <a:avLst>
                <a:gd name="adj1" fmla="val 0"/>
                <a:gd name="adj2" fmla="val 11698"/>
              </a:avLst>
            </a:prstGeom>
            <a:solidFill>
              <a:schemeClr val="tx2">
                <a:lumMod val="75000"/>
                <a:lumOff val="25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6000" tIns="180000" rIns="21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743200" fontAlgn="base">
                <a:spcAft>
                  <a:spcPct val="0"/>
                </a:spcAft>
                <a:tabLst>
                  <a:tab pos="2743200" algn="l"/>
                </a:tabLst>
                <a:defRPr/>
              </a:pPr>
              <a:endParaRPr lang="en-US" sz="3200">
                <a:solidFill>
                  <a:srgbClr val="000000"/>
                </a:solidFill>
                <a:latin typeface="+mj-lt"/>
                <a:cs typeface="Segoe UI Semibold" panose="020B07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BDA815-1CC4-64EC-08C4-EA5E44E1D336}"/>
                </a:ext>
              </a:extLst>
            </p:cNvPr>
            <p:cNvSpPr txBox="1"/>
            <p:nvPr/>
          </p:nvSpPr>
          <p:spPr>
            <a:xfrm>
              <a:off x="13161705" y="4538292"/>
              <a:ext cx="2697116" cy="13849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828800">
                <a:defRPr/>
              </a:pPr>
              <a:r>
                <a:rPr lang="en-CA" sz="5400">
                  <a:ln w="3175">
                    <a:noFill/>
                  </a:ln>
                  <a:solidFill>
                    <a:srgbClr val="FFFFFF"/>
                  </a:solidFill>
                  <a:cs typeface="Segoe UI Semibold" panose="020B0702040204020203" pitchFamily="34" charset="0"/>
                </a:rPr>
                <a:t>Distro maintainer </a:t>
              </a:r>
            </a:p>
            <a:p>
              <a:pPr defTabSz="1828800">
                <a:defRPr/>
              </a:pPr>
              <a:r>
                <a:rPr lang="en-CA" sz="3600">
                  <a:ln w="3175">
                    <a:noFill/>
                  </a:ln>
                  <a:solidFill>
                    <a:srgbClr val="FFFFFF"/>
                  </a:solidFill>
                  <a:cs typeface="Segoe UI Semibold" panose="020B0702040204020203" pitchFamily="34" charset="0"/>
                </a:rPr>
                <a:t>and security group partner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41083B31-38BF-D1D1-D59A-A059AB387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3203557" y="2585323"/>
              <a:ext cx="2518313" cy="720156"/>
            </a:xfrm>
            <a:prstGeom prst="rect">
              <a:avLst/>
            </a:prstGeom>
          </p:spPr>
        </p:pic>
      </p:grpSp>
      <p:grpSp>
        <p:nvGrpSpPr>
          <p:cNvPr id="137" name="Group 136" descr="Coca Cola: 1M+ consumer engagements">
            <a:extLst>
              <a:ext uri="{FF2B5EF4-FFF2-40B4-BE49-F238E27FC236}">
                <a16:creationId xmlns:a16="http://schemas.microsoft.com/office/drawing/2014/main" id="{FBA66519-D545-9528-955F-7677D7E1AAA1}"/>
              </a:ext>
            </a:extLst>
          </p:cNvPr>
          <p:cNvGrpSpPr/>
          <p:nvPr/>
        </p:nvGrpSpPr>
        <p:grpSpPr>
          <a:xfrm>
            <a:off x="32352355" y="3961666"/>
            <a:ext cx="5879746" cy="8050454"/>
            <a:chOff x="16174590" y="1980833"/>
            <a:chExt cx="2939873" cy="4025227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4991F739-4F08-FE50-B9CA-8C62B5AFB7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6" b="6186"/>
            <a:stretch/>
          </p:blipFill>
          <p:spPr bwMode="auto">
            <a:xfrm>
              <a:off x="16174590" y="1980833"/>
              <a:ext cx="2939873" cy="2472348"/>
            </a:xfrm>
            <a:prstGeom prst="round2SameRect">
              <a:avLst>
                <a:gd name="adj1" fmla="val 7224"/>
                <a:gd name="adj2" fmla="val 0"/>
              </a:avLst>
            </a:prstGeom>
            <a:ln>
              <a:solidFill>
                <a:schemeClr val="tx2">
                  <a:lumMod val="75000"/>
                  <a:lumOff val="2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6">
              <a:extLst>
                <a:ext uri="{FF2B5EF4-FFF2-40B4-BE49-F238E27FC236}">
                  <a16:creationId xmlns:a16="http://schemas.microsoft.com/office/drawing/2014/main" id="{8034FED2-8B68-DCCB-D94C-C172607875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 bwMode="auto">
            <a:xfrm>
              <a:off x="16614716" y="2548053"/>
              <a:ext cx="2129743" cy="841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Rectangle: Rounded Corners 18">
              <a:extLst>
                <a:ext uri="{FF2B5EF4-FFF2-40B4-BE49-F238E27FC236}">
                  <a16:creationId xmlns:a16="http://schemas.microsoft.com/office/drawing/2014/main" id="{30545E3C-33A1-221F-59A2-82010316D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174590" y="4453180"/>
              <a:ext cx="2939873" cy="1552880"/>
            </a:xfrm>
            <a:prstGeom prst="round2SameRect">
              <a:avLst>
                <a:gd name="adj1" fmla="val 0"/>
                <a:gd name="adj2" fmla="val 11678"/>
              </a:avLst>
            </a:prstGeom>
            <a:solidFill>
              <a:schemeClr val="tx2">
                <a:lumMod val="75000"/>
                <a:lumOff val="25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6000" tIns="180000" rIns="21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743200" fontAlgn="base">
                <a:spcAft>
                  <a:spcPct val="0"/>
                </a:spcAft>
                <a:tabLst>
                  <a:tab pos="2743200" algn="l"/>
                </a:tabLst>
                <a:defRPr/>
              </a:pPr>
              <a:endParaRPr lang="en-US" sz="3200">
                <a:solidFill>
                  <a:srgbClr val="000000"/>
                </a:solidFill>
                <a:latin typeface="+mj-lt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BBD6EE-E5F7-2E2B-B694-3DF63F3793D7}"/>
                </a:ext>
              </a:extLst>
            </p:cNvPr>
            <p:cNvSpPr txBox="1"/>
            <p:nvPr/>
          </p:nvSpPr>
          <p:spPr>
            <a:xfrm>
              <a:off x="16331029" y="4538292"/>
              <a:ext cx="2697116" cy="1261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828800">
                <a:defRPr/>
              </a:pPr>
              <a:r>
                <a:rPr lang="en-CA" sz="5600">
                  <a:ln w="3175">
                    <a:noFill/>
                  </a:ln>
                  <a:solidFill>
                    <a:srgbClr val="FFFFFF"/>
                  </a:solidFill>
                  <a:latin typeface="+mj-lt"/>
                  <a:cs typeface="Segoe UI Semibold" panose="020B0702040204020203" pitchFamily="34" charset="0"/>
                </a:rPr>
                <a:t>Expanding </a:t>
              </a:r>
              <a:r>
                <a:rPr lang="en-CA" sz="3600">
                  <a:ln w="3175">
                    <a:noFill/>
                  </a:ln>
                  <a:solidFill>
                    <a:srgbClr val="FFFFFF"/>
                  </a:solidFill>
                  <a:latin typeface="+mj-lt"/>
                  <a:cs typeface="Segoe UI Semibold" panose="020B0702040204020203" pitchFamily="34" charset="0"/>
                </a:rPr>
                <a:t>codegen with APX </a:t>
              </a:r>
              <a:br>
                <a:rPr lang="en-CA" sz="3600">
                  <a:ln w="3175">
                    <a:noFill/>
                  </a:ln>
                  <a:solidFill>
                    <a:srgbClr val="FFFFFF"/>
                  </a:solidFill>
                  <a:latin typeface="+mj-lt"/>
                  <a:cs typeface="Segoe UI Semibold" panose="020B0702040204020203" pitchFamily="34" charset="0"/>
                </a:rPr>
              </a:br>
              <a:r>
                <a:rPr lang="en-CA" sz="3600">
                  <a:ln w="3175">
                    <a:noFill/>
                  </a:ln>
                  <a:solidFill>
                    <a:srgbClr val="FFFFFF"/>
                  </a:solidFill>
                  <a:latin typeface="+mj-lt"/>
                  <a:cs typeface="Segoe UI Semibold" panose="020B0702040204020203" pitchFamily="34" charset="0"/>
                </a:rPr>
                <a:t>and adding  </a:t>
              </a:r>
            </a:p>
            <a:p>
              <a:pPr defTabSz="1828800">
                <a:defRPr/>
              </a:pPr>
              <a:r>
                <a:rPr lang="en-CA" sz="3600">
                  <a:ln w="3175">
                    <a:noFill/>
                  </a:ln>
                  <a:solidFill>
                    <a:srgbClr val="FFFFFF"/>
                  </a:solidFill>
                  <a:latin typeface="+mj-lt"/>
                  <a:cs typeface="Segoe UI Semibold" panose="020B0702040204020203" pitchFamily="34" charset="0"/>
                </a:rPr>
                <a:t>hardware intrinsics</a:t>
              </a:r>
              <a:endParaRPr lang="en-US" sz="3600">
                <a:ln w="3175">
                  <a:noFill/>
                </a:ln>
                <a:solidFill>
                  <a:srgbClr val="FFFFFF"/>
                </a:solidFill>
                <a:latin typeface="+mj-lt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E30C114-9248-ED02-832F-76BB15B1A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067129" y="3961669"/>
            <a:ext cx="5895018" cy="8050452"/>
            <a:chOff x="3443101" y="1980834"/>
            <a:chExt cx="2947509" cy="4025226"/>
          </a:xfrm>
        </p:grpSpPr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62CAAC08-8180-3F47-F7D6-C56826F12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0" b="5850"/>
            <a:stretch/>
          </p:blipFill>
          <p:spPr>
            <a:xfrm>
              <a:off x="3443101" y="1980834"/>
              <a:ext cx="2947505" cy="2497819"/>
            </a:xfrm>
            <a:prstGeom prst="round2SameRect">
              <a:avLst>
                <a:gd name="adj1" fmla="val 7224"/>
                <a:gd name="adj2" fmla="val 0"/>
              </a:avLst>
            </a:prstGeom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</p:pic>
        <p:sp>
          <p:nvSpPr>
            <p:cNvPr id="159" name="Rectangle: Rounded Corners 18">
              <a:extLst>
                <a:ext uri="{FF2B5EF4-FFF2-40B4-BE49-F238E27FC236}">
                  <a16:creationId xmlns:a16="http://schemas.microsoft.com/office/drawing/2014/main" id="{0BB9C8B8-444C-4DFE-2145-53C8870B0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43104" y="4453180"/>
              <a:ext cx="2947506" cy="1552880"/>
            </a:xfrm>
            <a:prstGeom prst="round2SameRect">
              <a:avLst>
                <a:gd name="adj1" fmla="val 0"/>
                <a:gd name="adj2" fmla="val 11576"/>
              </a:avLst>
            </a:prstGeom>
            <a:solidFill>
              <a:schemeClr val="tx2">
                <a:lumMod val="75000"/>
                <a:lumOff val="25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6000" tIns="180000" rIns="21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743200" fontAlgn="base">
                <a:spcAft>
                  <a:spcPct val="0"/>
                </a:spcAft>
                <a:tabLst>
                  <a:tab pos="2743200" algn="l"/>
                </a:tabLst>
                <a:defRPr/>
              </a:pPr>
              <a:endParaRPr lang="en-US" sz="3200">
                <a:solidFill>
                  <a:srgbClr val="000000"/>
                </a:solidFill>
                <a:latin typeface="+mj-lt"/>
                <a:cs typeface="Segoe UI Semibold" panose="020B0702040204020203" pitchFamily="34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4D82966-2B2A-9900-4CC7-CC21A0767A23}"/>
                </a:ext>
              </a:extLst>
            </p:cNvPr>
            <p:cNvSpPr txBox="1"/>
            <p:nvPr/>
          </p:nvSpPr>
          <p:spPr>
            <a:xfrm>
              <a:off x="3612224" y="4538292"/>
              <a:ext cx="2697116" cy="14157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828800">
                <a:defRPr/>
              </a:pPr>
              <a:r>
                <a:rPr lang="en-CA" sz="5600">
                  <a:ln w="3175">
                    <a:noFill/>
                  </a:ln>
                  <a:solidFill>
                    <a:srgbClr val="FFFFFF"/>
                  </a:solidFill>
                  <a:latin typeface="+mj-lt"/>
                  <a:cs typeface="Segoe UI Semibold" panose="020B0702040204020203" pitchFamily="34" charset="0"/>
                </a:rPr>
                <a:t>Distro maintainer</a:t>
              </a:r>
              <a:br>
                <a:rPr lang="en-CA" sz="5600">
                  <a:ln w="3175">
                    <a:noFill/>
                  </a:ln>
                  <a:solidFill>
                    <a:srgbClr val="FFFFFF"/>
                  </a:solidFill>
                  <a:latin typeface="+mj-lt"/>
                  <a:cs typeface="Segoe UI Semibold" panose="020B0702040204020203" pitchFamily="34" charset="0"/>
                </a:rPr>
              </a:br>
              <a:r>
                <a:rPr lang="en-CA" sz="3600">
                  <a:ln w="3175">
                    <a:noFill/>
                  </a:ln>
                  <a:solidFill>
                    <a:srgbClr val="FFFFFF"/>
                  </a:solidFill>
                  <a:latin typeface="+mj-lt"/>
                  <a:cs typeface="Segoe UI Semibold" panose="020B0702040204020203" pitchFamily="34" charset="0"/>
                </a:rPr>
                <a:t>and security group partner</a:t>
              </a:r>
              <a:endParaRPr lang="en-US" sz="3600">
                <a:ln w="3175">
                  <a:noFill/>
                </a:ln>
                <a:solidFill>
                  <a:srgbClr val="FFFFFF"/>
                </a:solidFill>
                <a:latin typeface="+mj-lt"/>
                <a:cs typeface="Segoe UI Semibold" panose="020B0702040204020203" pitchFamily="34" charset="0"/>
              </a:endParaRPr>
            </a:p>
          </p:txBody>
        </p: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0041CDFB-E9CD-768E-5CE5-80527D41B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28805" y="2082114"/>
              <a:ext cx="2759348" cy="1836775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69BC44E-D091-A838-859A-CEA90B5EA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8713589" y="3961669"/>
            <a:ext cx="5900288" cy="8050452"/>
            <a:chOff x="266331" y="1980834"/>
            <a:chExt cx="2950144" cy="4025226"/>
          </a:xfrm>
        </p:grpSpPr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82D0763C-AB2C-B302-98DD-74B69B2E1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39" b="6339"/>
            <a:stretch/>
          </p:blipFill>
          <p:spPr>
            <a:xfrm>
              <a:off x="266331" y="1980834"/>
              <a:ext cx="2950144" cy="2472346"/>
            </a:xfrm>
            <a:prstGeom prst="round2SameRect">
              <a:avLst>
                <a:gd name="adj1" fmla="val 7224"/>
                <a:gd name="adj2" fmla="val 0"/>
              </a:avLst>
            </a:prstGeom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</p:pic>
        <p:sp>
          <p:nvSpPr>
            <p:cNvPr id="165" name="Rectangle: Rounded Corners 18">
              <a:extLst>
                <a:ext uri="{FF2B5EF4-FFF2-40B4-BE49-F238E27FC236}">
                  <a16:creationId xmlns:a16="http://schemas.microsoft.com/office/drawing/2014/main" id="{97FE2992-322F-74FA-8A6F-D659612D4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66331" y="4453180"/>
              <a:ext cx="2950143" cy="1552880"/>
            </a:xfrm>
            <a:prstGeom prst="round2SameRect">
              <a:avLst>
                <a:gd name="adj1" fmla="val 0"/>
                <a:gd name="adj2" fmla="val 11272"/>
              </a:avLst>
            </a:prstGeom>
            <a:solidFill>
              <a:schemeClr val="tx2">
                <a:lumMod val="75000"/>
                <a:lumOff val="25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6000" tIns="180000" rIns="21600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743200" fontAlgn="base">
                <a:spcAft>
                  <a:spcPct val="0"/>
                </a:spcAft>
                <a:tabLst>
                  <a:tab pos="2743200" algn="l"/>
                </a:tabLst>
                <a:defRPr/>
              </a:pPr>
              <a:endParaRPr lang="en-US" sz="3200">
                <a:solidFill>
                  <a:srgbClr val="000000"/>
                </a:solidFill>
                <a:latin typeface="+mj-lt"/>
                <a:cs typeface="Segoe UI Semibold" panose="020B0702040204020203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D4F76A40-82CB-B017-1C06-476415C47F70}"/>
                </a:ext>
              </a:extLst>
            </p:cNvPr>
            <p:cNvSpPr txBox="1"/>
            <p:nvPr/>
          </p:nvSpPr>
          <p:spPr>
            <a:xfrm>
              <a:off x="429541" y="4538292"/>
              <a:ext cx="2697116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828800">
                <a:defRPr/>
              </a:pPr>
              <a:r>
                <a:rPr lang="en-US" sz="5600">
                  <a:ln w="3175">
                    <a:noFill/>
                  </a:ln>
                  <a:solidFill>
                    <a:srgbClr val="FFFFFF"/>
                  </a:solidFill>
                  <a:latin typeface="+mj-lt"/>
                  <a:cs typeface="Segoe UI Semibold" panose="020B0702040204020203" pitchFamily="34" charset="0"/>
                </a:rPr>
                <a:t>ISA bring-up</a:t>
              </a:r>
              <a:r>
                <a:rPr lang="en-US" sz="3600">
                  <a:ln w="3175">
                    <a:noFill/>
                  </a:ln>
                  <a:solidFill>
                    <a:srgbClr val="FFFFFF"/>
                  </a:solidFill>
                  <a:latin typeface="+mj-lt"/>
                  <a:cs typeface="Segoe UI Semibold" panose="020B0702040204020203" pitchFamily="34" charset="0"/>
                </a:rPr>
                <a:t> and optimization (RISC-V, Arm)</a:t>
              </a:r>
              <a:endParaRPr lang="en-US" sz="5600">
                <a:ln w="3175">
                  <a:noFill/>
                </a:ln>
                <a:solidFill>
                  <a:srgbClr val="FFFFFF"/>
                </a:solidFill>
                <a:latin typeface="+mj-lt"/>
                <a:cs typeface="Segoe UI Semibold" panose="020B0702040204020203" pitchFamily="34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DCAAF4BA-7E6D-5806-FA81-3FDDC543BE18}"/>
                </a:ext>
              </a:extLst>
            </p:cNvPr>
            <p:cNvSpPr txBox="1"/>
            <p:nvPr/>
          </p:nvSpPr>
          <p:spPr>
            <a:xfrm>
              <a:off x="429541" y="4964602"/>
              <a:ext cx="2697116" cy="2462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82038" fontAlgn="base">
                <a:spcAft>
                  <a:spcPct val="0"/>
                </a:spcAft>
                <a:buSzPts val="1000"/>
                <a:tabLst>
                  <a:tab pos="914400" algn="l"/>
                </a:tabLst>
                <a:defRPr/>
              </a:pPr>
              <a:r>
                <a:rPr lang="en-US" sz="3200">
                  <a:solidFill>
                    <a:srgbClr val="000000"/>
                  </a:solidFill>
                  <a:latin typeface="+mj-lt"/>
                  <a:cs typeface="Segoe UI Semibold" panose="020B0702040204020203" pitchFamily="34" charset="0"/>
                </a:rPr>
                <a:t> </a:t>
              </a:r>
            </a:p>
          </p:txBody>
        </p: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4A2F5341-39E2-D107-18A8-4BF0A4A09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6340" y="2611836"/>
              <a:ext cx="2926423" cy="777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16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2.916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5829E-7 -1.66667E-6 L -1.04394 -1.66667E-6 " pathEditMode="relative" rAng="0" ptsTypes="AA">
                                      <p:cBhvr>
                                        <p:cTn id="11" dur="45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5829E-7 -1.66667E-6 L -1.04394 -1.66667E-6 " pathEditMode="relative" rAng="0" ptsTypes="AA">
                                      <p:cBhvr>
                                        <p:cTn id="13" dur="45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5829E-7 -1.66667E-6 L -1.04394 -1.66667E-6 " pathEditMode="relative" rAng="0" ptsTypes="AA">
                                      <p:cBhvr>
                                        <p:cTn id="15" dur="45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00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5829E-7 -1.66667E-6 L -1.04394 -1.66667E-6 " pathEditMode="relative" rAng="0" ptsTypes="AA">
                                      <p:cBhvr>
                                        <p:cTn id="17" dur="45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5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5829E-7 -1.66667E-6 L -1.04394 -1.66667E-6 " pathEditMode="relative" rAng="0" ptsTypes="AA">
                                      <p:cBhvr>
                                        <p:cTn id="19" dur="45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5829E-7 -1.66667E-6 L -1.04394 -1.66667E-6 " pathEditMode="relative" rAng="0" ptsTypes="AA">
                                      <p:cBhvr>
                                        <p:cTn id="21" dur="45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00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5829E-7 -1.66667E-6 L -1.04394 -1.66667E-6 " pathEditMode="relative" rAng="0" ptsTypes="AA">
                                      <p:cBhvr>
                                        <p:cTn id="23" dur="45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0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5829E-7 -1.66667E-6 L -1.04394 -1.66667E-6 " pathEditMode="relative" rAng="0" ptsTypes="AA">
                                      <p:cBhvr>
                                        <p:cTn id="25" dur="45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7A7024-91D1-2C08-DC3F-C2F9B9F32F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096411" y="0"/>
            <a:ext cx="68579995" cy="13715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A01E19-1F14-4E33-957E-3837EFA5E646}"/>
              </a:ext>
            </a:extLst>
          </p:cNvPr>
          <p:cNvSpPr/>
          <p:nvPr/>
        </p:nvSpPr>
        <p:spPr>
          <a:xfrm>
            <a:off x="215483" y="5484173"/>
            <a:ext cx="23464248" cy="2546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600" b="1">
                <a:solidFill>
                  <a:schemeClr val="accent1">
                    <a:alpha val="82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9346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131 0 L -0.88667 0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EFFFE"/>
      </a:lt1>
      <a:dk2>
        <a:srgbClr val="1F1E32"/>
      </a:dk2>
      <a:lt2>
        <a:srgbClr val="A5A6A6"/>
      </a:lt2>
      <a:accent1>
        <a:srgbClr val="5728DC"/>
      </a:accent1>
      <a:accent2>
        <a:srgbClr val="0B6BFF"/>
      </a:accent2>
      <a:accent3>
        <a:srgbClr val="D600AA"/>
      </a:accent3>
      <a:accent4>
        <a:srgbClr val="EEEAFA"/>
      </a:accent4>
      <a:accent5>
        <a:srgbClr val="B9AAEE"/>
      </a:accent5>
      <a:accent6>
        <a:srgbClr val="9DC3FF"/>
      </a:accent6>
      <a:hlink>
        <a:srgbClr val="800066"/>
      </a:hlink>
      <a:folHlink>
        <a:srgbClr val="EF99DD"/>
      </a:folHlink>
    </a:clrScheme>
    <a:fontScheme name="dotnet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8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1960</Words>
  <Application>Microsoft Office PowerPoint</Application>
  <PresentationFormat>Custom</PresentationFormat>
  <Paragraphs>326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52" baseType="lpstr">
      <vt:lpstr>Segoe Sans Display Semibold</vt:lpstr>
      <vt:lpstr>Segoe UI Variable Display Semil</vt:lpstr>
      <vt:lpstr>Segoe Sans Display</vt:lpstr>
      <vt:lpstr>Segoe UI Semibold</vt:lpstr>
      <vt:lpstr>Lucida Console</vt:lpstr>
      <vt:lpstr>Calibri</vt:lpstr>
      <vt:lpstr>Open Sans</vt:lpstr>
      <vt:lpstr>Segoe UI Variable Text Semibold</vt:lpstr>
      <vt:lpstr>Segoe UI Variable Display Semib</vt:lpstr>
      <vt:lpstr>Poppins</vt:lpstr>
      <vt:lpstr>Segoe Sans Text</vt:lpstr>
      <vt:lpstr>Wingdings</vt:lpstr>
      <vt:lpstr>Arial</vt:lpstr>
      <vt:lpstr>Open Sans SemiBold</vt:lpstr>
      <vt:lpstr>Segoe UI Variable Display</vt:lpstr>
      <vt:lpstr>Segoe UI</vt:lpstr>
      <vt:lpstr>Segoe UI Variable Display Semibold</vt:lpstr>
      <vt:lpstr>Aptos</vt:lpstr>
      <vt:lpstr>1_Office Theme</vt:lpstr>
      <vt:lpstr>PowerPoint Presentation</vt:lpstr>
      <vt:lpstr>Build any app with the tools and libraries you love</vt:lpstr>
      <vt:lpstr>.NET ecosystem momentum</vt:lpstr>
      <vt:lpstr>.NET powers Microsoft at scale</vt:lpstr>
      <vt:lpstr>PowerPoint Presentation</vt:lpstr>
      <vt:lpstr>PowerPoint Presentation</vt:lpstr>
      <vt:lpstr>PowerPoint Presentation</vt:lpstr>
      <vt:lpstr>Partner contributions to .NET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 intelligent apps, intelligently</vt:lpstr>
      <vt:lpstr>PowerPoint Presentation</vt:lpstr>
      <vt:lpstr>What is an agent?</vt:lpstr>
      <vt:lpstr>PowerPoint Presentation</vt:lpstr>
      <vt:lpstr>PowerPoint Presentation</vt:lpstr>
      <vt:lpstr>Model Context Protocol (MCP)</vt:lpstr>
      <vt:lpstr>An agent enhanced by MCP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2025-12-02T20:49:58Z</dcterms:created>
  <dcterms:modified xsi:type="dcterms:W3CDTF">2025-12-02T21:16:05Z</dcterms:modified>
</cp:coreProperties>
</file>